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72" r:id="rId2"/>
    <p:sldId id="259" r:id="rId3"/>
    <p:sldId id="270" r:id="rId4"/>
    <p:sldId id="269" r:id="rId5"/>
    <p:sldId id="260" r:id="rId6"/>
    <p:sldId id="266" r:id="rId7"/>
    <p:sldId id="275" r:id="rId8"/>
    <p:sldId id="291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36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8B0000"/>
    <a:srgbClr val="66FFFF"/>
    <a:srgbClr val="0000FF"/>
    <a:srgbClr val="F08080"/>
    <a:srgbClr val="7CFC00"/>
    <a:srgbClr val="830C83"/>
    <a:srgbClr val="808080"/>
    <a:srgbClr val="006000"/>
    <a:srgbClr val="86FC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3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82D1B-0492-4C65-9A1F-DE8247F45903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CC660-8C33-468C-B36F-BE4704C37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79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CC660-8C33-468C-B36F-BE4704C375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09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CC660-8C33-468C-B36F-BE4704C375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34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CC660-8C33-468C-B36F-BE4704C375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83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CC660-8C33-468C-B36F-BE4704C375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43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CC660-8C33-468C-B36F-BE4704C375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57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CC660-8C33-468C-B36F-BE4704C375D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7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08D75-CA23-42A0-8164-51651FA61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4D6D9-2A4C-496E-B28A-B6CEC7386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8995F-8B0A-4167-817A-A3406A86B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B4C-DEC1-4FD1-AFDE-5484F30B6136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33016-3024-4C33-9087-B981F4FC5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0EFBD-C638-47FD-8ADD-D59BED373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9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37729-669D-4345-B4C3-AC0CEB32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8EBEF-BD6B-48BF-8988-7B706C51B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ACB7A-21B7-4DB1-B929-D75798857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B4C-DEC1-4FD1-AFDE-5484F30B6136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21ED4-AC33-4613-B431-52F8EB167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C6443-7038-4E65-AA30-14246A68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42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670E68-7F51-48D7-99DD-404BC8A143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B3A3A-EB27-467D-BEAD-31C922B25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6C9F1-3C14-4451-9DBF-6EFABD5D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B4C-DEC1-4FD1-AFDE-5484F30B6136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4737A-7DD7-4635-A10B-EC8A5BF3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22564-5722-451A-BC5F-96B96F11A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2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0C328-5B33-4300-9387-4405FD86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2C4DA-0FF5-4BB4-A956-431958B86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83DF3-CA0D-49F6-BF4A-511118754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B4C-DEC1-4FD1-AFDE-5484F30B6136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B980B-AAEB-4279-B533-57BD42820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988B5-5683-4AD2-956B-8709EFCB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4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2E92-483E-4E51-A8AC-1D3579A2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324C0-CA5D-4FF9-A3F7-588CC6C9C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3F4FB-1BA9-405D-AF88-58838322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B4C-DEC1-4FD1-AFDE-5484F30B6136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5EB34-2D51-4AF3-9540-0F4C1CD7F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84F36-A3F5-4FAE-BF71-F607FBEA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4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0582-C87E-4AEF-B53C-8FD045B4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40075-BD0E-48F1-96AE-57030AFE5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AB059-5BBD-4AFF-BDCD-3F4D8F57C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236CB-6BDD-4A61-B96D-481B13DD4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B4C-DEC1-4FD1-AFDE-5484F30B6136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676E6-544C-49F1-8FA7-1ACFA4DC0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1E1AA-C0D8-4D58-9B48-9F86CE64D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4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841C-55B4-4515-9F21-BBF631060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DBEF6-FDF3-4172-8112-8E37A50FF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CDCF3-772E-4BA6-A6CE-C491521AA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8561DF-80B5-4BB5-A2EF-B043E71099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34826D-3F07-446E-9ECE-E0F654221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D7BFD1-BC91-4495-9708-4AAB8CBC0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B4C-DEC1-4FD1-AFDE-5484F30B6136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5975C0-A63A-4D23-9119-0F7B727CC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A26F12-D3FD-4D03-A3D4-43802F7E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46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9783B-89E3-45DD-AA1B-FCA7D1484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C9AD57-60BB-415B-AA5D-8D8D2062E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B4C-DEC1-4FD1-AFDE-5484F30B6136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63C8F-2220-4D42-9E6E-DF5E7E057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06BF7-7AC0-49EB-9753-E6E624A34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98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5D86F4-9DD0-457A-98DD-3901BFD0B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B4C-DEC1-4FD1-AFDE-5484F30B6136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84A62-60B7-4236-9FBD-2E3A1102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14C4-BB8A-49F4-871C-0ED4AC4F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38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BE79-2767-46AC-A8AB-B6F13ADC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A763F-6442-47CD-9A41-1FEA6A519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2B706-61BB-4AE5-AD5D-DD0390550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6B04A-A5C6-45E4-8029-EEA7A599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B4C-DEC1-4FD1-AFDE-5484F30B6136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2A90C-67BC-49FE-AE3C-4990F104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2527E-02B4-42DC-B465-1B6FB0AB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20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2D6E2-FE2D-4A34-A48A-F041244B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46FEC8-00A6-4A00-9780-923D6139B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D4C9A-FE7A-4B9D-B145-0EF6A208A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C57C2-A2CB-4B28-BE06-E27CA07A4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B4C-DEC1-4FD1-AFDE-5484F30B6136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161DA9-2EEE-4949-B0F5-02DCF1932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538E2-74CD-4EB2-B5AC-2E418987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3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EB417-04AD-4BA5-8B07-560417F8C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5EFAF-BC37-4CB4-9A7E-26FFE51E9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88DAC-4AAE-4FC6-93E7-ECDD299D1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1CB4C-DEC1-4FD1-AFDE-5484F30B6136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B725C-3827-4ED0-AA1A-8298C1C03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2D8ED-7072-4F40-8B72-8014A65F8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8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1884A6C0-D5B9-40AE-8B39-F71FC0387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4472"/>
            <a:ext cx="12192000" cy="69824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8C900-7BF9-4603-AAA0-EE791E2C0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38163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BE8778-1E00-46A6-B66D-90D89C7F5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764031"/>
              </p:ext>
            </p:extLst>
          </p:nvPr>
        </p:nvGraphicFramePr>
        <p:xfrm>
          <a:off x="9956800" y="0"/>
          <a:ext cx="2235200" cy="17577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75777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Reference</a:t>
                      </a:r>
                    </a:p>
                    <a:p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UK Reference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0E68C"/>
                          </a:solidFill>
                        </a:rPr>
                        <a:t>South Africa Ref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C4B41A"/>
                          </a:solidFill>
                        </a:rPr>
                        <a:t>Brazil Reference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65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E0D7-F05C-4768-8361-FAF05C68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2324"/>
          </a:xfrm>
        </p:spPr>
        <p:txBody>
          <a:bodyPr>
            <a:normAutofit fontScale="90000"/>
          </a:bodyPr>
          <a:lstStyle/>
          <a:p>
            <a:r>
              <a:rPr lang="en-US" dirty="0"/>
              <a:t>Symptom Cluster 2</a:t>
            </a:r>
          </a:p>
        </p:txBody>
      </p:sp>
      <p:pic>
        <p:nvPicPr>
          <p:cNvPr id="4" name="Picture 3" descr="A group of kites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51DE220D-5537-4CD9-85C2-B9C097D38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324"/>
            <a:ext cx="12192000" cy="627567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1316C9-4EA1-4E16-888E-18991D1F5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51221"/>
              </p:ext>
            </p:extLst>
          </p:nvPr>
        </p:nvGraphicFramePr>
        <p:xfrm>
          <a:off x="9956800" y="1"/>
          <a:ext cx="2235200" cy="1615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39379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Symptomatic</a:t>
                      </a:r>
                    </a:p>
                    <a:p>
                      <a:r>
                        <a:rPr lang="en-US" sz="2000" dirty="0">
                          <a:solidFill>
                            <a:srgbClr val="5353FF"/>
                          </a:solidFill>
                        </a:rPr>
                        <a:t>Asymptomatic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Reference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930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E0D7-F05C-4768-8361-FAF05C68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2324"/>
          </a:xfrm>
        </p:spPr>
        <p:txBody>
          <a:bodyPr>
            <a:normAutofit fontScale="90000"/>
          </a:bodyPr>
          <a:lstStyle/>
          <a:p>
            <a:r>
              <a:rPr lang="en-US" dirty="0"/>
              <a:t>Symptom Cluster 3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32B8F80-7528-47C8-9226-C532F9FFC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324"/>
            <a:ext cx="12192000" cy="627567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153F47-BAF8-4165-B83F-78659EAD5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502645"/>
              </p:ext>
            </p:extLst>
          </p:nvPr>
        </p:nvGraphicFramePr>
        <p:xfrm>
          <a:off x="9956800" y="1"/>
          <a:ext cx="2235200" cy="131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08307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Symptomatic</a:t>
                      </a:r>
                    </a:p>
                    <a:p>
                      <a:r>
                        <a:rPr lang="en-US" sz="2000" dirty="0">
                          <a:solidFill>
                            <a:srgbClr val="5353FF"/>
                          </a:solidFill>
                        </a:rPr>
                        <a:t>Asymptomatic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115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E0D7-F05C-4768-8361-FAF05C68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2324"/>
          </a:xfrm>
        </p:spPr>
        <p:txBody>
          <a:bodyPr>
            <a:normAutofit fontScale="90000"/>
          </a:bodyPr>
          <a:lstStyle/>
          <a:p>
            <a:r>
              <a:rPr lang="en-US" dirty="0"/>
              <a:t>Symptom Cluster 4</a:t>
            </a: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8988620E-CE06-498B-9DBD-9339C4BEC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324"/>
            <a:ext cx="12192000" cy="627567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7109FD-0604-417E-B5D4-321C72BED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577705"/>
              </p:ext>
            </p:extLst>
          </p:nvPr>
        </p:nvGraphicFramePr>
        <p:xfrm>
          <a:off x="9956800" y="0"/>
          <a:ext cx="2235200" cy="2334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23347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Symptomatic</a:t>
                      </a:r>
                    </a:p>
                    <a:p>
                      <a:r>
                        <a:rPr lang="en-US" sz="2000" dirty="0">
                          <a:solidFill>
                            <a:srgbClr val="5353FF"/>
                          </a:solidFill>
                        </a:rPr>
                        <a:t>Asymptomatic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UK Reference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C4B41A"/>
                          </a:solidFill>
                        </a:rPr>
                        <a:t>Brazil Reference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71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E0D7-F05C-4768-8361-FAF05C68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2324"/>
          </a:xfrm>
        </p:spPr>
        <p:txBody>
          <a:bodyPr>
            <a:normAutofit fontScale="90000"/>
          </a:bodyPr>
          <a:lstStyle/>
          <a:p>
            <a:r>
              <a:rPr lang="en-US" dirty="0"/>
              <a:t>Symptom Cluster 5</a:t>
            </a: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63697E8A-89A9-4EF7-AF1D-9E238469E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324"/>
            <a:ext cx="12192000" cy="627567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3C514B-A430-4272-8064-CF45F618B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150796"/>
              </p:ext>
            </p:extLst>
          </p:nvPr>
        </p:nvGraphicFramePr>
        <p:xfrm>
          <a:off x="9956800" y="5242560"/>
          <a:ext cx="2235200" cy="1615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37603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Symptomatic</a:t>
                      </a:r>
                    </a:p>
                    <a:p>
                      <a:r>
                        <a:rPr lang="en-US" sz="2000" dirty="0">
                          <a:solidFill>
                            <a:srgbClr val="5353FF"/>
                          </a:solidFill>
                        </a:rPr>
                        <a:t>Asymptomatic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0E68C"/>
                          </a:solidFill>
                        </a:rPr>
                        <a:t>South Africa Ref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376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E0D7-F05C-4768-8361-FAF05C68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2324"/>
          </a:xfrm>
        </p:spPr>
        <p:txBody>
          <a:bodyPr>
            <a:normAutofit fontScale="90000"/>
          </a:bodyPr>
          <a:lstStyle/>
          <a:p>
            <a:r>
              <a:rPr lang="en-US" dirty="0"/>
              <a:t>Symptom Cluster 6</a:t>
            </a:r>
          </a:p>
        </p:txBody>
      </p:sp>
      <p:pic>
        <p:nvPicPr>
          <p:cNvPr id="4" name="Picture 3" descr="Chart, diagram&#10;&#10;Description automatically generated with medium confidence">
            <a:extLst>
              <a:ext uri="{FF2B5EF4-FFF2-40B4-BE49-F238E27FC236}">
                <a16:creationId xmlns:a16="http://schemas.microsoft.com/office/drawing/2014/main" id="{CECCDD6B-4AA7-4EA3-A679-F3D7A6F1C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324"/>
            <a:ext cx="12192000" cy="627567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312C5F-6867-4F6F-B51A-8C4F54044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568452"/>
              </p:ext>
            </p:extLst>
          </p:nvPr>
        </p:nvGraphicFramePr>
        <p:xfrm>
          <a:off x="9956800" y="5547360"/>
          <a:ext cx="2235200" cy="131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96348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Symptomatic</a:t>
                      </a:r>
                    </a:p>
                    <a:p>
                      <a:r>
                        <a:rPr lang="en-US" sz="2000" dirty="0">
                          <a:solidFill>
                            <a:srgbClr val="5353FF"/>
                          </a:solidFill>
                        </a:rPr>
                        <a:t>Asymptomatic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426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E0D7-F05C-4768-8361-FAF05C68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2324"/>
          </a:xfrm>
        </p:spPr>
        <p:txBody>
          <a:bodyPr>
            <a:normAutofit fontScale="90000"/>
          </a:bodyPr>
          <a:lstStyle/>
          <a:p>
            <a:r>
              <a:rPr lang="en-US" dirty="0"/>
              <a:t>Symptom Cluster 7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FC631222-13E8-49DF-88BF-841586EDE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324"/>
            <a:ext cx="12192000" cy="627567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4A8DAC-BE6A-4D22-8DFC-026A78ED8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273717"/>
              </p:ext>
            </p:extLst>
          </p:nvPr>
        </p:nvGraphicFramePr>
        <p:xfrm>
          <a:off x="9956800" y="5852160"/>
          <a:ext cx="223520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60364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Symptomatic</a:t>
                      </a:r>
                    </a:p>
                    <a:p>
                      <a:r>
                        <a:rPr lang="en-US" sz="2000" dirty="0">
                          <a:solidFill>
                            <a:srgbClr val="5353FF"/>
                          </a:solidFill>
                        </a:rPr>
                        <a:t>Asymptomatic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413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E0D7-F05C-4768-8361-FAF05C68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2324"/>
          </a:xfrm>
        </p:spPr>
        <p:txBody>
          <a:bodyPr>
            <a:normAutofit fontScale="90000"/>
          </a:bodyPr>
          <a:lstStyle/>
          <a:p>
            <a:r>
              <a:rPr lang="en-US" dirty="0"/>
              <a:t>Symptom Cluster 8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4127888F-7134-4F72-9A90-2756262D0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324"/>
            <a:ext cx="12192000" cy="627567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05CDC4-6CB4-4921-8894-C44D061DE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160388"/>
              </p:ext>
            </p:extLst>
          </p:nvPr>
        </p:nvGraphicFramePr>
        <p:xfrm>
          <a:off x="9956800" y="5852160"/>
          <a:ext cx="223520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665791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Symptomatic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855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E0D7-F05C-4768-8361-FAF05C68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2324"/>
          </a:xfrm>
        </p:spPr>
        <p:txBody>
          <a:bodyPr>
            <a:normAutofit fontScale="90000"/>
          </a:bodyPr>
          <a:lstStyle/>
          <a:p>
            <a:r>
              <a:rPr lang="en-US" dirty="0"/>
              <a:t>Symptom Cluster 9</a:t>
            </a:r>
          </a:p>
        </p:txBody>
      </p:sp>
      <p:pic>
        <p:nvPicPr>
          <p:cNvPr id="4" name="Picture 3" descr="A picture containing text, sky, line, different&#10;&#10;Description automatically generated">
            <a:extLst>
              <a:ext uri="{FF2B5EF4-FFF2-40B4-BE49-F238E27FC236}">
                <a16:creationId xmlns:a16="http://schemas.microsoft.com/office/drawing/2014/main" id="{C787AD14-4310-4A2D-8C0A-D27EBC3F0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324"/>
            <a:ext cx="12192000" cy="627567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51CED2-8A8F-4ADD-A6D5-7C1F78A4A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667433"/>
              </p:ext>
            </p:extLst>
          </p:nvPr>
        </p:nvGraphicFramePr>
        <p:xfrm>
          <a:off x="9956800" y="1"/>
          <a:ext cx="2235200" cy="798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79899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Symptomatic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653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E0D7-F05C-4768-8361-FAF05C68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2324"/>
          </a:xfrm>
        </p:spPr>
        <p:txBody>
          <a:bodyPr>
            <a:normAutofit fontScale="90000"/>
          </a:bodyPr>
          <a:lstStyle/>
          <a:p>
            <a:r>
              <a:rPr lang="en-US" dirty="0"/>
              <a:t>Symptom Cluster 10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C74088BB-0924-4A22-8254-8F248F6F8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726"/>
            <a:ext cx="12192000" cy="616527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477086-AE8F-44F8-820F-E90364B15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413684"/>
              </p:ext>
            </p:extLst>
          </p:nvPr>
        </p:nvGraphicFramePr>
        <p:xfrm>
          <a:off x="9956800" y="0"/>
          <a:ext cx="2235200" cy="131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10970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Symptomatic</a:t>
                      </a:r>
                    </a:p>
                    <a:p>
                      <a:r>
                        <a:rPr lang="en-US" sz="2000" dirty="0">
                          <a:solidFill>
                            <a:srgbClr val="5353FF"/>
                          </a:solidFill>
                        </a:rPr>
                        <a:t>Asymptomatic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765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E0D7-F05C-4768-8361-FAF05C68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2324"/>
          </a:xfrm>
        </p:spPr>
        <p:txBody>
          <a:bodyPr>
            <a:normAutofit fontScale="90000"/>
          </a:bodyPr>
          <a:lstStyle/>
          <a:p>
            <a:r>
              <a:rPr lang="en-US" dirty="0"/>
              <a:t>Symptom Cluster 11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77C1A2FE-C912-45E2-9FC8-AAC9C43BD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324"/>
            <a:ext cx="12192000" cy="627567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64B564-C7CB-4EDA-8D2B-A450AEBCE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691968"/>
              </p:ext>
            </p:extLst>
          </p:nvPr>
        </p:nvGraphicFramePr>
        <p:xfrm>
          <a:off x="9956800" y="1"/>
          <a:ext cx="2235200" cy="701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70133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Symptomatic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142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822BE934-B92E-4436-8C9E-58D9A712A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8C900-7BF9-4603-AAA0-EE791E2C0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38163"/>
          </a:xfrm>
        </p:spPr>
        <p:txBody>
          <a:bodyPr>
            <a:normAutofit fontScale="90000"/>
          </a:bodyPr>
          <a:lstStyle/>
          <a:p>
            <a:r>
              <a:rPr lang="en-US" dirty="0"/>
              <a:t>Symptom Graph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BE8778-1E00-46A6-B66D-90D89C7F5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136313"/>
              </p:ext>
            </p:extLst>
          </p:nvPr>
        </p:nvGraphicFramePr>
        <p:xfrm>
          <a:off x="9956800" y="0"/>
          <a:ext cx="2235200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23347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Symptomatic</a:t>
                      </a:r>
                    </a:p>
                    <a:p>
                      <a:r>
                        <a:rPr lang="en-US" sz="2000" dirty="0">
                          <a:solidFill>
                            <a:srgbClr val="5353FF"/>
                          </a:solidFill>
                        </a:rPr>
                        <a:t>Asymptomatic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Reference</a:t>
                      </a:r>
                    </a:p>
                    <a:p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UK Reference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0E68C"/>
                          </a:solidFill>
                        </a:rPr>
                        <a:t>South Africa Ref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C4B41A"/>
                          </a:solidFill>
                        </a:rPr>
                        <a:t>Brazil Reference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176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E0D7-F05C-4768-8361-FAF05C68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2324"/>
          </a:xfrm>
        </p:spPr>
        <p:txBody>
          <a:bodyPr>
            <a:normAutofit fontScale="90000"/>
          </a:bodyPr>
          <a:lstStyle/>
          <a:p>
            <a:r>
              <a:rPr lang="en-US" dirty="0"/>
              <a:t>Symptom Cluster 12</a:t>
            </a:r>
          </a:p>
        </p:txBody>
      </p:sp>
      <p:pic>
        <p:nvPicPr>
          <p:cNvPr id="4" name="Picture 3" descr="A picture containing text, sky, day&#10;&#10;Description automatically generated">
            <a:extLst>
              <a:ext uri="{FF2B5EF4-FFF2-40B4-BE49-F238E27FC236}">
                <a16:creationId xmlns:a16="http://schemas.microsoft.com/office/drawing/2014/main" id="{5338CA08-B343-429A-AD78-3F1EAF83E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324"/>
            <a:ext cx="12192000" cy="627567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D5F82A-14FE-4875-92A4-74204D862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217076"/>
              </p:ext>
            </p:extLst>
          </p:nvPr>
        </p:nvGraphicFramePr>
        <p:xfrm>
          <a:off x="9956800" y="0"/>
          <a:ext cx="2235200" cy="8256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82562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Symptomatic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575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E0D7-F05C-4768-8361-FAF05C68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2324"/>
          </a:xfrm>
        </p:spPr>
        <p:txBody>
          <a:bodyPr>
            <a:normAutofit fontScale="90000"/>
          </a:bodyPr>
          <a:lstStyle/>
          <a:p>
            <a:r>
              <a:rPr lang="en-US" dirty="0"/>
              <a:t>Symptom Cluster 13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3BD7AE3-6658-48D1-A339-8F4C88698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324"/>
            <a:ext cx="12192000" cy="627567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07561F-CF63-4C26-9854-1BC7D77C5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871214"/>
              </p:ext>
            </p:extLst>
          </p:nvPr>
        </p:nvGraphicFramePr>
        <p:xfrm>
          <a:off x="9956800" y="0"/>
          <a:ext cx="223520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84337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Symptomatic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64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E0D7-F05C-4768-8361-FAF05C68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2324"/>
          </a:xfrm>
        </p:spPr>
        <p:txBody>
          <a:bodyPr>
            <a:normAutofit fontScale="90000"/>
          </a:bodyPr>
          <a:lstStyle/>
          <a:p>
            <a:r>
              <a:rPr lang="en-US" dirty="0"/>
              <a:t>Symptom Cluster 14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468827F-B465-4446-9956-44F31C6CE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324"/>
            <a:ext cx="12192000" cy="627567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2F71A6-A7F6-469A-8882-18F054849E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474334"/>
              </p:ext>
            </p:extLst>
          </p:nvPr>
        </p:nvGraphicFramePr>
        <p:xfrm>
          <a:off x="9956800" y="1"/>
          <a:ext cx="223520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70133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Symptomatic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8839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E0D7-F05C-4768-8361-FAF05C68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2324"/>
          </a:xfrm>
        </p:spPr>
        <p:txBody>
          <a:bodyPr>
            <a:normAutofit fontScale="90000"/>
          </a:bodyPr>
          <a:lstStyle/>
          <a:p>
            <a:r>
              <a:rPr lang="en-US" dirty="0"/>
              <a:t>Symptom Cluster 15</a:t>
            </a:r>
          </a:p>
        </p:txBody>
      </p:sp>
      <p:pic>
        <p:nvPicPr>
          <p:cNvPr id="4" name="Picture 3" descr="A picture containing text, map, line, colorful&#10;&#10;Description automatically generated">
            <a:extLst>
              <a:ext uri="{FF2B5EF4-FFF2-40B4-BE49-F238E27FC236}">
                <a16:creationId xmlns:a16="http://schemas.microsoft.com/office/drawing/2014/main" id="{DEA7EB03-D12D-41E3-AF07-DE490D7F5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324"/>
            <a:ext cx="12192000" cy="627567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E770F1-7A3C-48F5-B7D5-5265B5905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514940"/>
              </p:ext>
            </p:extLst>
          </p:nvPr>
        </p:nvGraphicFramePr>
        <p:xfrm>
          <a:off x="9956800" y="1"/>
          <a:ext cx="223520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79899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Symptomatic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522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EA9F-6F7A-41C4-832B-BEA711BE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0761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 Cluster 1</a:t>
            </a:r>
          </a:p>
        </p:txBody>
      </p:sp>
      <p:pic>
        <p:nvPicPr>
          <p:cNvPr id="5" name="Picture 4" descr="A picture containing sky, day, several&#10;&#10;Description automatically generated">
            <a:extLst>
              <a:ext uri="{FF2B5EF4-FFF2-40B4-BE49-F238E27FC236}">
                <a16:creationId xmlns:a16="http://schemas.microsoft.com/office/drawing/2014/main" id="{30C1203F-A30F-48D7-A3C6-2A0B61520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761"/>
            <a:ext cx="12192000" cy="631723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E0FDA4-46D7-4ED1-AFE5-98AD69B53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010557"/>
              </p:ext>
            </p:extLst>
          </p:nvPr>
        </p:nvGraphicFramePr>
        <p:xfrm>
          <a:off x="9956800" y="1"/>
          <a:ext cx="2235200" cy="131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081522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</a:rPr>
                        <a:t>Alive</a:t>
                      </a:r>
                    </a:p>
                    <a:p>
                      <a:r>
                        <a:rPr lang="en-US" sz="2000" dirty="0">
                          <a:solidFill>
                            <a:srgbClr val="830C83"/>
                          </a:solidFill>
                        </a:rPr>
                        <a:t>Deceased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88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EA9F-6F7A-41C4-832B-BEA711BE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0761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 Cluster 2</a:t>
            </a:r>
          </a:p>
        </p:txBody>
      </p:sp>
      <p:pic>
        <p:nvPicPr>
          <p:cNvPr id="4" name="Picture 3" descr="A group of kites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977E54A6-098F-4455-A6DB-1504B75B3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760"/>
            <a:ext cx="12192000" cy="631723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5963A3-6602-4289-A618-4ABF5C0FF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189665"/>
              </p:ext>
            </p:extLst>
          </p:nvPr>
        </p:nvGraphicFramePr>
        <p:xfrm>
          <a:off x="9956800" y="1"/>
          <a:ext cx="2235200" cy="1615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50032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</a:rPr>
                        <a:t>Alive</a:t>
                      </a:r>
                    </a:p>
                    <a:p>
                      <a:r>
                        <a:rPr lang="en-US" sz="2000" dirty="0">
                          <a:solidFill>
                            <a:srgbClr val="830C83"/>
                          </a:solidFill>
                        </a:rPr>
                        <a:t>Deceased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Reference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441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EA9F-6F7A-41C4-832B-BEA711BE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0761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 Cluster 3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5F120ED-2273-487D-A946-294B13698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760"/>
            <a:ext cx="12192000" cy="631723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A5088E-1F86-4800-AC2F-3D9B527C3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733727"/>
              </p:ext>
            </p:extLst>
          </p:nvPr>
        </p:nvGraphicFramePr>
        <p:xfrm>
          <a:off x="9956800" y="0"/>
          <a:ext cx="2235200" cy="131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05644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</a:rPr>
                        <a:t>Alive</a:t>
                      </a:r>
                    </a:p>
                    <a:p>
                      <a:r>
                        <a:rPr lang="en-US" sz="2000" dirty="0">
                          <a:solidFill>
                            <a:srgbClr val="830C83"/>
                          </a:solidFill>
                        </a:rPr>
                        <a:t>Deceased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494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EA9F-6F7A-41C4-832B-BEA711BE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0761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 Cluster 4</a:t>
            </a:r>
          </a:p>
        </p:txBody>
      </p:sp>
      <p:pic>
        <p:nvPicPr>
          <p:cNvPr id="4" name="Picture 3" descr="A picture containing sky, different, line, several&#10;&#10;Description automatically generated">
            <a:extLst>
              <a:ext uri="{FF2B5EF4-FFF2-40B4-BE49-F238E27FC236}">
                <a16:creationId xmlns:a16="http://schemas.microsoft.com/office/drawing/2014/main" id="{F023F9F8-6DBD-47F8-BC55-38E982FFF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760"/>
            <a:ext cx="12192000" cy="631723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9BF726-E2CA-4ECF-B13A-4F3C9AD27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244677"/>
              </p:ext>
            </p:extLst>
          </p:nvPr>
        </p:nvGraphicFramePr>
        <p:xfrm>
          <a:off x="9956800" y="0"/>
          <a:ext cx="223520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4736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</a:rPr>
                        <a:t>Alive</a:t>
                      </a:r>
                    </a:p>
                    <a:p>
                      <a:r>
                        <a:rPr lang="en-US" sz="2000" dirty="0">
                          <a:solidFill>
                            <a:srgbClr val="830C83"/>
                          </a:solidFill>
                        </a:rPr>
                        <a:t>Deceased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UK Reference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C4B41A"/>
                          </a:solidFill>
                        </a:rPr>
                        <a:t>Brazil Reference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136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EA9F-6F7A-41C4-832B-BEA711BE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0761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 Cluster 5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D2B3C4F2-C1E6-4E89-B151-0FB865C1B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760"/>
            <a:ext cx="12192000" cy="631723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22776D-B56E-4315-9CFF-D9A399E36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03663"/>
              </p:ext>
            </p:extLst>
          </p:nvPr>
        </p:nvGraphicFramePr>
        <p:xfrm>
          <a:off x="9956800" y="5508594"/>
          <a:ext cx="2235200" cy="13849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3849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</a:rPr>
                        <a:t>Alive</a:t>
                      </a:r>
                    </a:p>
                    <a:p>
                      <a:r>
                        <a:rPr lang="en-US" sz="2000" dirty="0">
                          <a:solidFill>
                            <a:srgbClr val="830C83"/>
                          </a:solidFill>
                        </a:rPr>
                        <a:t>Deceased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0E68C"/>
                          </a:solidFill>
                        </a:rPr>
                        <a:t>South Africa Ref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332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EA9F-6F7A-41C4-832B-BEA711BE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0761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 Cluster 6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EAE774E-7F19-4E2A-97CE-4E26351CC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760"/>
            <a:ext cx="12192000" cy="631723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083E48-CFAB-4B00-96FE-1DB710EBF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347856"/>
              </p:ext>
            </p:extLst>
          </p:nvPr>
        </p:nvGraphicFramePr>
        <p:xfrm>
          <a:off x="9956800" y="5814320"/>
          <a:ext cx="223520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728378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</a:rPr>
                        <a:t>Alive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306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B93A1748-6467-40B7-AB33-BC929F97E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117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8C900-7BF9-4603-AAA0-EE791E2C0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38163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 Graph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BE8778-1E00-46A6-B66D-90D89C7F5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465438"/>
              </p:ext>
            </p:extLst>
          </p:nvPr>
        </p:nvGraphicFramePr>
        <p:xfrm>
          <a:off x="9956800" y="0"/>
          <a:ext cx="2235200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23347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</a:rPr>
                        <a:t>Alive</a:t>
                      </a:r>
                    </a:p>
                    <a:p>
                      <a:r>
                        <a:rPr lang="en-US" sz="2000" dirty="0">
                          <a:solidFill>
                            <a:srgbClr val="830C83"/>
                          </a:solidFill>
                        </a:rPr>
                        <a:t>Deceased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Reference</a:t>
                      </a:r>
                    </a:p>
                    <a:p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UK Reference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0E68C"/>
                          </a:solidFill>
                        </a:rPr>
                        <a:t>South Africa Ref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C4B41A"/>
                          </a:solidFill>
                        </a:rPr>
                        <a:t>Brazil Reference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917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EA9F-6F7A-41C4-832B-BEA711BE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0761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 Cluster 7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88F560A3-E33F-4443-8131-128B359B4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760"/>
            <a:ext cx="12192000" cy="631723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BA7857C-5ACE-414E-9AB1-46E049A5E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622711"/>
              </p:ext>
            </p:extLst>
          </p:nvPr>
        </p:nvGraphicFramePr>
        <p:xfrm>
          <a:off x="9956800" y="5547360"/>
          <a:ext cx="2235200" cy="131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99429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</a:rPr>
                        <a:t>Alive</a:t>
                      </a:r>
                    </a:p>
                    <a:p>
                      <a:r>
                        <a:rPr lang="en-US" sz="2000" dirty="0">
                          <a:solidFill>
                            <a:srgbClr val="830C83"/>
                          </a:solidFill>
                        </a:rPr>
                        <a:t>Deceased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711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EA9F-6F7A-41C4-832B-BEA711BE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0761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 Cluster 8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80A850B3-975B-43AF-93D6-B63438C5A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760"/>
            <a:ext cx="12192000" cy="631723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C5F198F-D484-40D7-B05F-0D6F5A1AB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461340"/>
              </p:ext>
            </p:extLst>
          </p:nvPr>
        </p:nvGraphicFramePr>
        <p:xfrm>
          <a:off x="9956800" y="5547359"/>
          <a:ext cx="2235200" cy="131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905522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</a:rPr>
                        <a:t>Alive</a:t>
                      </a:r>
                    </a:p>
                    <a:p>
                      <a:r>
                        <a:rPr lang="en-US" sz="2000" dirty="0">
                          <a:solidFill>
                            <a:srgbClr val="830C83"/>
                          </a:solidFill>
                        </a:rPr>
                        <a:t>Deceased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151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EA9F-6F7A-41C4-832B-BEA711BE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0761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 Cluster 9</a:t>
            </a:r>
          </a:p>
        </p:txBody>
      </p:sp>
      <p:pic>
        <p:nvPicPr>
          <p:cNvPr id="4" name="Picture 3" descr="A picture containing text, sky, line&#10;&#10;Description automatically generated">
            <a:extLst>
              <a:ext uri="{FF2B5EF4-FFF2-40B4-BE49-F238E27FC236}">
                <a16:creationId xmlns:a16="http://schemas.microsoft.com/office/drawing/2014/main" id="{119CCDDE-6966-4ED0-BA6B-AE60391ED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760"/>
            <a:ext cx="12192000" cy="631723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3D0F8C8-4844-4C58-9991-AE8E3856B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274443"/>
              </p:ext>
            </p:extLst>
          </p:nvPr>
        </p:nvGraphicFramePr>
        <p:xfrm>
          <a:off x="9956800" y="1"/>
          <a:ext cx="223520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64807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</a:rPr>
                        <a:t>Alive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391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EA9F-6F7A-41C4-832B-BEA711BE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0761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 Cluster 10</a:t>
            </a:r>
          </a:p>
        </p:txBody>
      </p:sp>
      <p:pic>
        <p:nvPicPr>
          <p:cNvPr id="4" name="Picture 3" descr="A picture containing sky&#10;&#10;Description automatically generated">
            <a:extLst>
              <a:ext uri="{FF2B5EF4-FFF2-40B4-BE49-F238E27FC236}">
                <a16:creationId xmlns:a16="http://schemas.microsoft.com/office/drawing/2014/main" id="{FC3E9F6B-BB86-4FC9-8BF7-C304215A7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760"/>
            <a:ext cx="12192000" cy="631723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F0851C-2AC1-48B8-82EA-D6092ABF4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780096"/>
              </p:ext>
            </p:extLst>
          </p:nvPr>
        </p:nvGraphicFramePr>
        <p:xfrm>
          <a:off x="9956800" y="0"/>
          <a:ext cx="2235200" cy="131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99429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</a:rPr>
                        <a:t>Alive</a:t>
                      </a:r>
                    </a:p>
                    <a:p>
                      <a:r>
                        <a:rPr lang="en-US" sz="2000" dirty="0">
                          <a:solidFill>
                            <a:srgbClr val="830C83"/>
                          </a:solidFill>
                        </a:rPr>
                        <a:t>Deceased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225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EA9F-6F7A-41C4-832B-BEA711BE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0761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 Cluster 11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655A72BF-3E1B-4A4E-B735-45C3A0FD9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760"/>
            <a:ext cx="12192000" cy="631723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444629-D788-491D-AEFE-59082D9F1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148521"/>
              </p:ext>
            </p:extLst>
          </p:nvPr>
        </p:nvGraphicFramePr>
        <p:xfrm>
          <a:off x="9956800" y="0"/>
          <a:ext cx="223520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28408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451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EA9F-6F7A-41C4-832B-BEA711BE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0761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 Cluster 12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F149B51-82D3-4224-BEBB-F0D75A4D8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760"/>
            <a:ext cx="12192000" cy="631723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028916-5547-4151-A6E3-16A09389E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878658"/>
              </p:ext>
            </p:extLst>
          </p:nvPr>
        </p:nvGraphicFramePr>
        <p:xfrm>
          <a:off x="9956800" y="5547359"/>
          <a:ext cx="2235200" cy="131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89664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</a:rPr>
                        <a:t>Alive</a:t>
                      </a:r>
                    </a:p>
                    <a:p>
                      <a:r>
                        <a:rPr lang="en-US" sz="2000" dirty="0">
                          <a:solidFill>
                            <a:srgbClr val="830C83"/>
                          </a:solidFill>
                        </a:rPr>
                        <a:t>Deceased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457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EA9F-6F7A-41C4-832B-BEA711BE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0761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 Cluster 13</a:t>
            </a:r>
          </a:p>
        </p:txBody>
      </p:sp>
      <p:pic>
        <p:nvPicPr>
          <p:cNvPr id="4" name="Picture 3" descr="A picture containing text, sky, line&#10;&#10;Description automatically generated">
            <a:extLst>
              <a:ext uri="{FF2B5EF4-FFF2-40B4-BE49-F238E27FC236}">
                <a16:creationId xmlns:a16="http://schemas.microsoft.com/office/drawing/2014/main" id="{2354F329-62AA-4468-9289-58C03263C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760"/>
            <a:ext cx="12192000" cy="631723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7D72F1-6123-4533-9872-9DA8B6475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027120"/>
              </p:ext>
            </p:extLst>
          </p:nvPr>
        </p:nvGraphicFramePr>
        <p:xfrm>
          <a:off x="9956800" y="0"/>
          <a:ext cx="223520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985421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</a:rPr>
                        <a:t>Alive</a:t>
                      </a:r>
                    </a:p>
                    <a:p>
                      <a:r>
                        <a:rPr lang="en-US" sz="2000" dirty="0">
                          <a:solidFill>
                            <a:srgbClr val="830C83"/>
                          </a:solidFill>
                        </a:rPr>
                        <a:t>Deceased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519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EA9F-6F7A-41C4-832B-BEA711BE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0761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 Cluster 14</a:t>
            </a:r>
          </a:p>
        </p:txBody>
      </p:sp>
      <p:pic>
        <p:nvPicPr>
          <p:cNvPr id="4" name="Picture 3" descr="A picture containing sky&#10;&#10;Description automatically generated">
            <a:extLst>
              <a:ext uri="{FF2B5EF4-FFF2-40B4-BE49-F238E27FC236}">
                <a16:creationId xmlns:a16="http://schemas.microsoft.com/office/drawing/2014/main" id="{614369A7-6EE2-480C-81EB-D9B9A7BF3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760"/>
            <a:ext cx="12192000" cy="631723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9FB35D-24F4-482F-A480-89D1047ED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065833"/>
              </p:ext>
            </p:extLst>
          </p:nvPr>
        </p:nvGraphicFramePr>
        <p:xfrm>
          <a:off x="9956800" y="0"/>
          <a:ext cx="2235200" cy="131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985421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</a:rPr>
                        <a:t>Alive</a:t>
                      </a:r>
                    </a:p>
                    <a:p>
                      <a:r>
                        <a:rPr lang="en-US" sz="2000" dirty="0">
                          <a:solidFill>
                            <a:srgbClr val="830C83"/>
                          </a:solidFill>
                        </a:rPr>
                        <a:t>Deceased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104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DEA9F-6F7A-41C4-832B-BEA711BE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0761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 Cluster 15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C695151E-796F-4594-BEAC-79F64A282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760"/>
            <a:ext cx="12192000" cy="631723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0BFBEF-657B-45F4-A8E4-62407BC70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516900"/>
              </p:ext>
            </p:extLst>
          </p:nvPr>
        </p:nvGraphicFramePr>
        <p:xfrm>
          <a:off x="9956800" y="0"/>
          <a:ext cx="2235200" cy="131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99429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</a:rPr>
                        <a:t>Alive</a:t>
                      </a:r>
                    </a:p>
                    <a:p>
                      <a:r>
                        <a:rPr lang="en-US" sz="2000" dirty="0">
                          <a:solidFill>
                            <a:srgbClr val="830C83"/>
                          </a:solidFill>
                        </a:rPr>
                        <a:t>Deceased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234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51DE-CA7D-4443-93B5-06DBFEEC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4615"/>
          </a:xfrm>
        </p:spPr>
        <p:txBody>
          <a:bodyPr>
            <a:normAutofit fontScale="90000"/>
          </a:bodyPr>
          <a:lstStyle/>
          <a:p>
            <a:r>
              <a:rPr lang="en-US" dirty="0"/>
              <a:t>Location Cluster 1 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DA8E91A6-8870-479C-8456-4956DBE3D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614"/>
            <a:ext cx="12192000" cy="630338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2B35EF-DE6D-4E12-9FDB-FDE5D76C5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454074"/>
              </p:ext>
            </p:extLst>
          </p:nvPr>
        </p:nvGraphicFramePr>
        <p:xfrm>
          <a:off x="9956800" y="0"/>
          <a:ext cx="2235200" cy="7279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72796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California</a:t>
                      </a:r>
                    </a:p>
                    <a:p>
                      <a:r>
                        <a:rPr lang="en-US" sz="2000" dirty="0">
                          <a:solidFill>
                            <a:srgbClr val="A52828"/>
                          </a:solidFill>
                        </a:rPr>
                        <a:t>Texas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542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60AA2493-026A-42DB-A728-3EC5C5BF9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4317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8C900-7BF9-4603-AAA0-EE791E2C0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38163"/>
          </a:xfrm>
        </p:spPr>
        <p:txBody>
          <a:bodyPr>
            <a:normAutofit fontScale="90000"/>
          </a:bodyPr>
          <a:lstStyle/>
          <a:p>
            <a:r>
              <a:rPr lang="en-US" dirty="0"/>
              <a:t>Location Graph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BE8778-1E00-46A6-B66D-90D89C7F5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641497"/>
              </p:ext>
            </p:extLst>
          </p:nvPr>
        </p:nvGraphicFramePr>
        <p:xfrm>
          <a:off x="9956800" y="0"/>
          <a:ext cx="2235200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293793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California</a:t>
                      </a:r>
                    </a:p>
                    <a:p>
                      <a:r>
                        <a:rPr lang="en-US" sz="2000" dirty="0">
                          <a:solidFill>
                            <a:srgbClr val="86FC15"/>
                          </a:solidFill>
                        </a:rPr>
                        <a:t>Montana</a:t>
                      </a:r>
                    </a:p>
                    <a:p>
                      <a:r>
                        <a:rPr lang="en-US" sz="2000" dirty="0">
                          <a:solidFill>
                            <a:srgbClr val="7030A0"/>
                          </a:solidFill>
                        </a:rPr>
                        <a:t>New York</a:t>
                      </a:r>
                    </a:p>
                    <a:p>
                      <a:r>
                        <a:rPr lang="en-US" sz="2000" dirty="0">
                          <a:solidFill>
                            <a:srgbClr val="FFC0CB"/>
                          </a:solidFill>
                        </a:rPr>
                        <a:t>Puerto Rico</a:t>
                      </a:r>
                    </a:p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South Carolina</a:t>
                      </a:r>
                    </a:p>
                    <a:p>
                      <a:r>
                        <a:rPr lang="en-US" sz="2000" dirty="0">
                          <a:solidFill>
                            <a:srgbClr val="00FFFF"/>
                          </a:solidFill>
                        </a:rPr>
                        <a:t>Louisiana</a:t>
                      </a:r>
                    </a:p>
                    <a:p>
                      <a:r>
                        <a:rPr lang="en-US" sz="2000" dirty="0">
                          <a:solidFill>
                            <a:srgbClr val="A52828"/>
                          </a:solidFill>
                        </a:rPr>
                        <a:t>Texas</a:t>
                      </a:r>
                    </a:p>
                    <a:p>
                      <a:r>
                        <a:rPr lang="en-US" sz="2000" dirty="0">
                          <a:solidFill>
                            <a:srgbClr val="006000"/>
                          </a:solidFill>
                        </a:rPr>
                        <a:t>Other</a:t>
                      </a:r>
                    </a:p>
                    <a:p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Reference</a:t>
                      </a:r>
                    </a:p>
                    <a:p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UK Reference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0E68C"/>
                          </a:solidFill>
                        </a:rPr>
                        <a:t>South Africa Ref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C4B41A"/>
                          </a:solidFill>
                        </a:rPr>
                        <a:t>Brazil Reference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89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51DE-CA7D-4443-93B5-06DBFEEC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4615"/>
          </a:xfrm>
        </p:spPr>
        <p:txBody>
          <a:bodyPr>
            <a:normAutofit fontScale="90000"/>
          </a:bodyPr>
          <a:lstStyle/>
          <a:p>
            <a:r>
              <a:rPr lang="en-US" dirty="0"/>
              <a:t>Location Cluster 2</a:t>
            </a:r>
          </a:p>
        </p:txBody>
      </p:sp>
      <p:pic>
        <p:nvPicPr>
          <p:cNvPr id="4" name="Picture 3" descr="A picture containing sky, map, line, day&#10;&#10;Description automatically generated">
            <a:extLst>
              <a:ext uri="{FF2B5EF4-FFF2-40B4-BE49-F238E27FC236}">
                <a16:creationId xmlns:a16="http://schemas.microsoft.com/office/drawing/2014/main" id="{A3B9930A-67EC-4782-B723-58D0CCF83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614"/>
            <a:ext cx="12192000" cy="630338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E93F03A-156B-40F8-92B8-FE6003132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229521"/>
              </p:ext>
            </p:extLst>
          </p:nvPr>
        </p:nvGraphicFramePr>
        <p:xfrm>
          <a:off x="9956800" y="0"/>
          <a:ext cx="2235200" cy="19353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935332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California</a:t>
                      </a:r>
                    </a:p>
                    <a:p>
                      <a:r>
                        <a:rPr lang="en-US" sz="2000" dirty="0">
                          <a:solidFill>
                            <a:srgbClr val="86FC15"/>
                          </a:solidFill>
                        </a:rPr>
                        <a:t>Montana</a:t>
                      </a:r>
                    </a:p>
                    <a:p>
                      <a:r>
                        <a:rPr lang="en-US" sz="2000" dirty="0">
                          <a:solidFill>
                            <a:srgbClr val="7030A0"/>
                          </a:solidFill>
                        </a:rPr>
                        <a:t>New York</a:t>
                      </a:r>
                    </a:p>
                    <a:p>
                      <a:r>
                        <a:rPr lang="en-US" sz="2000" dirty="0">
                          <a:solidFill>
                            <a:srgbClr val="FFC0CB"/>
                          </a:solidFill>
                        </a:rPr>
                        <a:t>Puerto Rico</a:t>
                      </a:r>
                    </a:p>
                    <a:p>
                      <a:r>
                        <a:rPr lang="en-US" sz="2000" dirty="0">
                          <a:solidFill>
                            <a:srgbClr val="A52828"/>
                          </a:solidFill>
                        </a:rPr>
                        <a:t>Texas</a:t>
                      </a:r>
                    </a:p>
                    <a:p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Reference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105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51DE-CA7D-4443-93B5-06DBFEEC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4615"/>
          </a:xfrm>
        </p:spPr>
        <p:txBody>
          <a:bodyPr>
            <a:normAutofit fontScale="90000"/>
          </a:bodyPr>
          <a:lstStyle/>
          <a:p>
            <a:r>
              <a:rPr lang="en-US" dirty="0"/>
              <a:t>Location Cluster 3 </a:t>
            </a:r>
          </a:p>
        </p:txBody>
      </p:sp>
      <p:pic>
        <p:nvPicPr>
          <p:cNvPr id="4" name="Picture 3" descr="A picture containing sky, line, day&#10;&#10;Description automatically generated">
            <a:extLst>
              <a:ext uri="{FF2B5EF4-FFF2-40B4-BE49-F238E27FC236}">
                <a16:creationId xmlns:a16="http://schemas.microsoft.com/office/drawing/2014/main" id="{CC13FE7B-0302-4F2A-AF3B-F02A10999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615"/>
            <a:ext cx="12192000" cy="630338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A5F03E-286C-4EE0-BE74-3F7AB9002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619926"/>
              </p:ext>
            </p:extLst>
          </p:nvPr>
        </p:nvGraphicFramePr>
        <p:xfrm>
          <a:off x="9956800" y="0"/>
          <a:ext cx="2235200" cy="16157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61573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California</a:t>
                      </a:r>
                    </a:p>
                    <a:p>
                      <a:r>
                        <a:rPr lang="en-US" sz="2000" dirty="0">
                          <a:solidFill>
                            <a:srgbClr val="86FC15"/>
                          </a:solidFill>
                        </a:rPr>
                        <a:t>Montana</a:t>
                      </a:r>
                    </a:p>
                    <a:p>
                      <a:r>
                        <a:rPr lang="en-US" sz="2000" dirty="0">
                          <a:solidFill>
                            <a:srgbClr val="7030A0"/>
                          </a:solidFill>
                        </a:rPr>
                        <a:t>New York</a:t>
                      </a:r>
                    </a:p>
                    <a:p>
                      <a:r>
                        <a:rPr lang="en-US" sz="2000" dirty="0">
                          <a:solidFill>
                            <a:srgbClr val="A52828"/>
                          </a:solidFill>
                        </a:rPr>
                        <a:t>Texas</a:t>
                      </a:r>
                    </a:p>
                    <a:p>
                      <a:r>
                        <a:rPr lang="en-US" sz="2000" dirty="0">
                          <a:solidFill>
                            <a:srgbClr val="006000"/>
                          </a:solidFill>
                        </a:rPr>
                        <a:t>Other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554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51DE-CA7D-4443-93B5-06DBFEEC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4615"/>
          </a:xfrm>
        </p:spPr>
        <p:txBody>
          <a:bodyPr>
            <a:normAutofit fontScale="90000"/>
          </a:bodyPr>
          <a:lstStyle/>
          <a:p>
            <a:r>
              <a:rPr lang="en-US" dirty="0"/>
              <a:t>Location Cluster 4 </a:t>
            </a:r>
          </a:p>
        </p:txBody>
      </p:sp>
      <p:pic>
        <p:nvPicPr>
          <p:cNvPr id="4" name="Picture 3" descr="A picture containing text, sky, map, different&#10;&#10;Description automatically generated">
            <a:extLst>
              <a:ext uri="{FF2B5EF4-FFF2-40B4-BE49-F238E27FC236}">
                <a16:creationId xmlns:a16="http://schemas.microsoft.com/office/drawing/2014/main" id="{2FD3B3DD-1012-445F-9ECD-50A99F7CD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614"/>
            <a:ext cx="12192000" cy="630338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326DA24-9304-4BAA-AA9D-A96B73864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079221"/>
              </p:ext>
            </p:extLst>
          </p:nvPr>
        </p:nvGraphicFramePr>
        <p:xfrm>
          <a:off x="9956800" y="0"/>
          <a:ext cx="2235200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2166151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California</a:t>
                      </a:r>
                    </a:p>
                    <a:p>
                      <a:r>
                        <a:rPr lang="en-US" sz="2000" dirty="0">
                          <a:solidFill>
                            <a:srgbClr val="86FC15"/>
                          </a:solidFill>
                        </a:rPr>
                        <a:t>Montana</a:t>
                      </a:r>
                    </a:p>
                    <a:p>
                      <a:r>
                        <a:rPr lang="en-US" sz="2000" dirty="0">
                          <a:solidFill>
                            <a:srgbClr val="7030A0"/>
                          </a:solidFill>
                        </a:rPr>
                        <a:t>New York</a:t>
                      </a:r>
                    </a:p>
                    <a:p>
                      <a:r>
                        <a:rPr lang="en-US" sz="2000" dirty="0">
                          <a:solidFill>
                            <a:srgbClr val="FFC0CB"/>
                          </a:solidFill>
                        </a:rPr>
                        <a:t>Puerto Rico</a:t>
                      </a:r>
                    </a:p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South Carolina</a:t>
                      </a:r>
                    </a:p>
                    <a:p>
                      <a:r>
                        <a:rPr lang="en-US" sz="2000" dirty="0">
                          <a:solidFill>
                            <a:srgbClr val="A52828"/>
                          </a:solidFill>
                        </a:rPr>
                        <a:t>Texas</a:t>
                      </a:r>
                    </a:p>
                    <a:p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UK Reference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C4B41A"/>
                          </a:solidFill>
                        </a:rPr>
                        <a:t>Brazil Reference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462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51DE-CA7D-4443-93B5-06DBFEEC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4615"/>
          </a:xfrm>
        </p:spPr>
        <p:txBody>
          <a:bodyPr>
            <a:normAutofit fontScale="90000"/>
          </a:bodyPr>
          <a:lstStyle/>
          <a:p>
            <a:r>
              <a:rPr lang="en-US" dirty="0"/>
              <a:t>Location Cluster 5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B2B5F0B-991C-4C74-8839-EEBDC6F93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614"/>
            <a:ext cx="12192000" cy="630338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AD184F-6408-4E6E-AF74-51E47B4CF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547456"/>
              </p:ext>
            </p:extLst>
          </p:nvPr>
        </p:nvGraphicFramePr>
        <p:xfrm>
          <a:off x="9956800" y="4887156"/>
          <a:ext cx="2235200" cy="1970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97084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California</a:t>
                      </a:r>
                    </a:p>
                    <a:p>
                      <a:r>
                        <a:rPr lang="en-US" sz="2000" dirty="0">
                          <a:solidFill>
                            <a:srgbClr val="7030A0"/>
                          </a:solidFill>
                        </a:rPr>
                        <a:t>New York</a:t>
                      </a:r>
                    </a:p>
                    <a:p>
                      <a:r>
                        <a:rPr lang="en-US" sz="2000" dirty="0">
                          <a:solidFill>
                            <a:srgbClr val="FFC0CB"/>
                          </a:solidFill>
                        </a:rPr>
                        <a:t>Puerto Rico</a:t>
                      </a:r>
                    </a:p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South Carolina</a:t>
                      </a:r>
                    </a:p>
                    <a:p>
                      <a:r>
                        <a:rPr lang="en-US" sz="2000" dirty="0">
                          <a:solidFill>
                            <a:srgbClr val="006000"/>
                          </a:solidFill>
                        </a:rPr>
                        <a:t>Other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0E68C"/>
                          </a:solidFill>
                        </a:rPr>
                        <a:t>South Africa Ref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124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51DE-CA7D-4443-93B5-06DBFEEC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4615"/>
          </a:xfrm>
        </p:spPr>
        <p:txBody>
          <a:bodyPr>
            <a:normAutofit fontScale="90000"/>
          </a:bodyPr>
          <a:lstStyle/>
          <a:p>
            <a:r>
              <a:rPr lang="en-US" dirty="0"/>
              <a:t>Location Cluster 6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6D75963-1C69-413A-9E29-FCCA57C22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614"/>
            <a:ext cx="12192000" cy="630338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3BF5943-CF47-4A55-83FB-7523B1784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877202"/>
              </p:ext>
            </p:extLst>
          </p:nvPr>
        </p:nvGraphicFramePr>
        <p:xfrm>
          <a:off x="9956800" y="4825181"/>
          <a:ext cx="2235200" cy="2032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203281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California</a:t>
                      </a:r>
                    </a:p>
                    <a:p>
                      <a:r>
                        <a:rPr lang="en-US" sz="2000" dirty="0">
                          <a:solidFill>
                            <a:srgbClr val="86FC15"/>
                          </a:solidFill>
                        </a:rPr>
                        <a:t>Montana</a:t>
                      </a:r>
                    </a:p>
                    <a:p>
                      <a:r>
                        <a:rPr lang="en-US" sz="2000" dirty="0">
                          <a:solidFill>
                            <a:srgbClr val="FFC0CB"/>
                          </a:solidFill>
                        </a:rPr>
                        <a:t>Puerto Rico</a:t>
                      </a:r>
                    </a:p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South Carolina</a:t>
                      </a:r>
                    </a:p>
                    <a:p>
                      <a:r>
                        <a:rPr lang="en-US" sz="2000" dirty="0">
                          <a:solidFill>
                            <a:srgbClr val="00FFFF"/>
                          </a:solidFill>
                        </a:rPr>
                        <a:t>Louisiana</a:t>
                      </a:r>
                    </a:p>
                    <a:p>
                      <a:r>
                        <a:rPr lang="en-US" sz="2000" dirty="0">
                          <a:solidFill>
                            <a:srgbClr val="A52828"/>
                          </a:solidFill>
                        </a:rPr>
                        <a:t>Texas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720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51DE-CA7D-4443-93B5-06DBFEEC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4615"/>
          </a:xfrm>
        </p:spPr>
        <p:txBody>
          <a:bodyPr>
            <a:normAutofit fontScale="90000"/>
          </a:bodyPr>
          <a:lstStyle/>
          <a:p>
            <a:r>
              <a:rPr lang="en-US" dirty="0"/>
              <a:t>Location Cluster 7 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725E6D44-83CC-4DA6-BF46-84267D00D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614"/>
            <a:ext cx="12192000" cy="630338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2AB3F1D-DA00-493F-A3FA-6ED12344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840789"/>
              </p:ext>
            </p:extLst>
          </p:nvPr>
        </p:nvGraphicFramePr>
        <p:xfrm>
          <a:off x="9956800" y="5996866"/>
          <a:ext cx="2235200" cy="8611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86113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California</a:t>
                      </a:r>
                    </a:p>
                    <a:p>
                      <a:r>
                        <a:rPr lang="en-US" sz="2000" dirty="0">
                          <a:solidFill>
                            <a:srgbClr val="86FC15"/>
                          </a:solidFill>
                        </a:rPr>
                        <a:t>Montana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35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51DE-CA7D-4443-93B5-06DBFEEC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4615"/>
          </a:xfrm>
        </p:spPr>
        <p:txBody>
          <a:bodyPr>
            <a:normAutofit fontScale="90000"/>
          </a:bodyPr>
          <a:lstStyle/>
          <a:p>
            <a:r>
              <a:rPr lang="en-US" dirty="0"/>
              <a:t>Location Cluster 8 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F79AAD1F-B504-455A-A096-76485A287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614"/>
            <a:ext cx="12192000" cy="630338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877FD1-FFE8-48CA-9CB7-82799CD04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576270"/>
              </p:ext>
            </p:extLst>
          </p:nvPr>
        </p:nvGraphicFramePr>
        <p:xfrm>
          <a:off x="9956800" y="5348795"/>
          <a:ext cx="2235200" cy="15092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50920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California</a:t>
                      </a:r>
                    </a:p>
                    <a:p>
                      <a:r>
                        <a:rPr lang="en-US" sz="2000" dirty="0">
                          <a:solidFill>
                            <a:srgbClr val="7030A0"/>
                          </a:solidFill>
                        </a:rPr>
                        <a:t>New York</a:t>
                      </a:r>
                    </a:p>
                    <a:p>
                      <a:r>
                        <a:rPr lang="en-US" sz="2000" dirty="0">
                          <a:solidFill>
                            <a:srgbClr val="FFC0CB"/>
                          </a:solidFill>
                        </a:rPr>
                        <a:t>Puerto Rico</a:t>
                      </a:r>
                    </a:p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South Carolina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741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51DE-CA7D-4443-93B5-06DBFEEC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4615"/>
          </a:xfrm>
        </p:spPr>
        <p:txBody>
          <a:bodyPr>
            <a:normAutofit fontScale="90000"/>
          </a:bodyPr>
          <a:lstStyle/>
          <a:p>
            <a:r>
              <a:rPr lang="en-US" dirty="0"/>
              <a:t>Location Cluster 9 </a:t>
            </a:r>
          </a:p>
        </p:txBody>
      </p:sp>
      <p:pic>
        <p:nvPicPr>
          <p:cNvPr id="4" name="Picture 3" descr="A picture containing text, sky, line, day&#10;&#10;Description automatically generated">
            <a:extLst>
              <a:ext uri="{FF2B5EF4-FFF2-40B4-BE49-F238E27FC236}">
                <a16:creationId xmlns:a16="http://schemas.microsoft.com/office/drawing/2014/main" id="{2B1761F0-39A0-4B5F-81A6-B6F342D44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614"/>
            <a:ext cx="12192000" cy="630338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9E366D6-E356-41CD-B607-A5D7DAF68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499371"/>
              </p:ext>
            </p:extLst>
          </p:nvPr>
        </p:nvGraphicFramePr>
        <p:xfrm>
          <a:off x="9956800" y="0"/>
          <a:ext cx="2235200" cy="7901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79011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C0CB"/>
                          </a:solidFill>
                        </a:rPr>
                        <a:t>Puerto Rico</a:t>
                      </a:r>
                    </a:p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South Carolina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697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51DE-CA7D-4443-93B5-06DBFEEC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4615"/>
          </a:xfrm>
        </p:spPr>
        <p:txBody>
          <a:bodyPr>
            <a:normAutofit fontScale="90000"/>
          </a:bodyPr>
          <a:lstStyle/>
          <a:p>
            <a:r>
              <a:rPr lang="en-US" dirty="0"/>
              <a:t>Location Cluster 10 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E7C12572-7697-4948-B3CB-6D787DF19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614"/>
            <a:ext cx="12192000" cy="630338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A329F5-CFD1-439C-9ED2-21ECCE9A9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467859"/>
              </p:ext>
            </p:extLst>
          </p:nvPr>
        </p:nvGraphicFramePr>
        <p:xfrm>
          <a:off x="9956800" y="0"/>
          <a:ext cx="2235200" cy="1615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54471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California</a:t>
                      </a:r>
                    </a:p>
                    <a:p>
                      <a:r>
                        <a:rPr lang="en-US" sz="2000" dirty="0">
                          <a:solidFill>
                            <a:srgbClr val="86FC15"/>
                          </a:solidFill>
                        </a:rPr>
                        <a:t>Montana</a:t>
                      </a:r>
                    </a:p>
                    <a:p>
                      <a:r>
                        <a:rPr lang="en-US" sz="2000" dirty="0">
                          <a:solidFill>
                            <a:srgbClr val="7030A0"/>
                          </a:solidFill>
                        </a:rPr>
                        <a:t>New York</a:t>
                      </a:r>
                    </a:p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South Carolina</a:t>
                      </a:r>
                    </a:p>
                    <a:p>
                      <a:r>
                        <a:rPr lang="en-US" sz="2000" dirty="0">
                          <a:solidFill>
                            <a:srgbClr val="A52828"/>
                          </a:solidFill>
                        </a:rPr>
                        <a:t>Texas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0323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51DE-CA7D-4443-93B5-06DBFEEC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4615"/>
          </a:xfrm>
        </p:spPr>
        <p:txBody>
          <a:bodyPr>
            <a:normAutofit fontScale="90000"/>
          </a:bodyPr>
          <a:lstStyle/>
          <a:p>
            <a:r>
              <a:rPr lang="en-US" dirty="0"/>
              <a:t>Location Cluster 11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85B612EB-62D9-4A2F-AB7D-4B272BDBD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614"/>
            <a:ext cx="12192000" cy="630338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9DE721-8192-4C5A-B351-717FC5243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88988"/>
              </p:ext>
            </p:extLst>
          </p:nvPr>
        </p:nvGraphicFramePr>
        <p:xfrm>
          <a:off x="9956800" y="0"/>
          <a:ext cx="2235200" cy="554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55461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C0CB"/>
                          </a:solidFill>
                        </a:rPr>
                        <a:t>Puerto Rico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9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FE5080F-12D3-4FE3-9B4C-0C90774C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4984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2E71D-A554-4EAF-BCE2-2497B5B0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8800"/>
          </a:xfrm>
        </p:spPr>
        <p:txBody>
          <a:bodyPr>
            <a:normAutofit fontScale="90000"/>
          </a:bodyPr>
          <a:lstStyle/>
          <a:p>
            <a:r>
              <a:rPr lang="en-US" dirty="0"/>
              <a:t>Dates Graph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DEE71E-CD62-4146-B016-53AEA1B78C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62760"/>
              </p:ext>
            </p:extLst>
          </p:nvPr>
        </p:nvGraphicFramePr>
        <p:xfrm>
          <a:off x="9481020" y="0"/>
          <a:ext cx="273188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188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293793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7C007C"/>
                          </a:solidFill>
                        </a:rPr>
                        <a:t>February / March 2020</a:t>
                      </a:r>
                    </a:p>
                    <a:p>
                      <a:r>
                        <a:rPr lang="en-US" sz="1800" dirty="0">
                          <a:solidFill>
                            <a:srgbClr val="7CFC00"/>
                          </a:solidFill>
                        </a:rPr>
                        <a:t>April 2020</a:t>
                      </a:r>
                    </a:p>
                    <a:p>
                      <a:r>
                        <a:rPr lang="en-US" sz="1800" dirty="0">
                          <a:solidFill>
                            <a:srgbClr val="F08080"/>
                          </a:solidFill>
                        </a:rPr>
                        <a:t>May / June 2020</a:t>
                      </a:r>
                    </a:p>
                    <a:p>
                      <a:r>
                        <a:rPr lang="en-US" sz="1800" dirty="0">
                          <a:solidFill>
                            <a:srgbClr val="FFC0CB"/>
                          </a:solidFill>
                        </a:rPr>
                        <a:t>July 2020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</a:rPr>
                        <a:t>August / September 2020</a:t>
                      </a:r>
                    </a:p>
                    <a:p>
                      <a:r>
                        <a:rPr lang="en-US" sz="1800" dirty="0">
                          <a:solidFill>
                            <a:srgbClr val="66FFFF"/>
                          </a:solidFill>
                        </a:rPr>
                        <a:t>October / November 2020</a:t>
                      </a:r>
                    </a:p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</a:rPr>
                        <a:t>December 2020</a:t>
                      </a:r>
                    </a:p>
                    <a:p>
                      <a:r>
                        <a:rPr lang="en-US" sz="1800" dirty="0">
                          <a:solidFill>
                            <a:srgbClr val="8B0000"/>
                          </a:solidFill>
                        </a:rPr>
                        <a:t>January / February 2021</a:t>
                      </a:r>
                    </a:p>
                    <a:p>
                      <a:r>
                        <a:rPr lang="en-US" sz="1800" dirty="0">
                          <a:solidFill>
                            <a:srgbClr val="FFFF00"/>
                          </a:solidFill>
                        </a:rPr>
                        <a:t>Reference</a:t>
                      </a:r>
                    </a:p>
                    <a:p>
                      <a:r>
                        <a:rPr lang="en-US" sz="1800" dirty="0">
                          <a:solidFill>
                            <a:schemeClr val="accent4"/>
                          </a:solidFill>
                        </a:rPr>
                        <a:t>UK Reference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0E68C"/>
                          </a:solidFill>
                        </a:rPr>
                        <a:t>South Africa Ref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C4B41A"/>
                          </a:solidFill>
                        </a:rPr>
                        <a:t>Brazil Reference</a:t>
                      </a:r>
                    </a:p>
                    <a:p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9600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51DE-CA7D-4443-93B5-06DBFEEC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4615"/>
          </a:xfrm>
        </p:spPr>
        <p:txBody>
          <a:bodyPr>
            <a:normAutofit fontScale="90000"/>
          </a:bodyPr>
          <a:lstStyle/>
          <a:p>
            <a:r>
              <a:rPr lang="en-US" dirty="0"/>
              <a:t>Location Cluster 12</a:t>
            </a:r>
          </a:p>
        </p:txBody>
      </p:sp>
      <p:pic>
        <p:nvPicPr>
          <p:cNvPr id="4" name="Picture 3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F2D8C2B3-F8D9-4D21-8814-153588C20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614"/>
            <a:ext cx="12192000" cy="630338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1C4ADF-8EAA-4DF6-A62F-CF4332FA7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007721"/>
              </p:ext>
            </p:extLst>
          </p:nvPr>
        </p:nvGraphicFramePr>
        <p:xfrm>
          <a:off x="9956800" y="0"/>
          <a:ext cx="2235200" cy="11097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10970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California</a:t>
                      </a:r>
                    </a:p>
                    <a:p>
                      <a:r>
                        <a:rPr lang="en-US" sz="2000" dirty="0">
                          <a:solidFill>
                            <a:srgbClr val="7030A0"/>
                          </a:solidFill>
                        </a:rPr>
                        <a:t>New York</a:t>
                      </a:r>
                    </a:p>
                    <a:p>
                      <a:r>
                        <a:rPr lang="en-US" sz="2000" dirty="0">
                          <a:solidFill>
                            <a:srgbClr val="FFC0CB"/>
                          </a:solidFill>
                        </a:rPr>
                        <a:t>Puerto Rico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225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51DE-CA7D-4443-93B5-06DBFEEC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4615"/>
          </a:xfrm>
        </p:spPr>
        <p:txBody>
          <a:bodyPr>
            <a:normAutofit fontScale="90000"/>
          </a:bodyPr>
          <a:lstStyle/>
          <a:p>
            <a:r>
              <a:rPr lang="en-US" dirty="0"/>
              <a:t>Location Cluster 13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D10635E-E787-4A42-8CDB-49BA5918F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614"/>
            <a:ext cx="12192000" cy="630338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70F257-73F0-4DDB-B403-FA723D400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771182"/>
              </p:ext>
            </p:extLst>
          </p:nvPr>
        </p:nvGraphicFramePr>
        <p:xfrm>
          <a:off x="9956800" y="5153486"/>
          <a:ext cx="2235200" cy="1695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69563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California</a:t>
                      </a:r>
                    </a:p>
                    <a:p>
                      <a:r>
                        <a:rPr lang="en-US" sz="2000" dirty="0">
                          <a:solidFill>
                            <a:srgbClr val="86FC15"/>
                          </a:solidFill>
                        </a:rPr>
                        <a:t>Montana</a:t>
                      </a:r>
                    </a:p>
                    <a:p>
                      <a:r>
                        <a:rPr lang="en-US" sz="2000" dirty="0">
                          <a:solidFill>
                            <a:srgbClr val="FFC0CB"/>
                          </a:solidFill>
                        </a:rPr>
                        <a:t>Puerto Rico</a:t>
                      </a:r>
                    </a:p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South Carolina</a:t>
                      </a:r>
                    </a:p>
                    <a:p>
                      <a:r>
                        <a:rPr lang="en-US" sz="2000" dirty="0">
                          <a:solidFill>
                            <a:srgbClr val="00FFFF"/>
                          </a:solidFill>
                        </a:rPr>
                        <a:t>Louisiana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75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51DE-CA7D-4443-93B5-06DBFEEC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4615"/>
          </a:xfrm>
        </p:spPr>
        <p:txBody>
          <a:bodyPr>
            <a:normAutofit fontScale="90000"/>
          </a:bodyPr>
          <a:lstStyle/>
          <a:p>
            <a:r>
              <a:rPr lang="en-US" dirty="0"/>
              <a:t>Location Cluster 14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CB13F940-19BC-4321-A427-5C710CAA0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614"/>
            <a:ext cx="12192000" cy="630338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758ADC6-DEBC-4B3D-9DE4-5C221D96E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013308"/>
              </p:ext>
            </p:extLst>
          </p:nvPr>
        </p:nvGraphicFramePr>
        <p:xfrm>
          <a:off x="9956800" y="0"/>
          <a:ext cx="2235200" cy="1669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669002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California</a:t>
                      </a:r>
                    </a:p>
                    <a:p>
                      <a:r>
                        <a:rPr lang="en-US" sz="2000" dirty="0">
                          <a:solidFill>
                            <a:srgbClr val="86FC15"/>
                          </a:solidFill>
                        </a:rPr>
                        <a:t>Montana</a:t>
                      </a:r>
                    </a:p>
                    <a:p>
                      <a:r>
                        <a:rPr lang="en-US" sz="2000" dirty="0">
                          <a:solidFill>
                            <a:srgbClr val="7030A0"/>
                          </a:solidFill>
                        </a:rPr>
                        <a:t>New York</a:t>
                      </a:r>
                    </a:p>
                    <a:p>
                      <a:r>
                        <a:rPr lang="en-US" sz="2000" dirty="0">
                          <a:solidFill>
                            <a:srgbClr val="FFC0CB"/>
                          </a:solidFill>
                        </a:rPr>
                        <a:t>Puerto Rico</a:t>
                      </a:r>
                    </a:p>
                    <a:p>
                      <a:r>
                        <a:rPr lang="en-US" sz="2000" dirty="0">
                          <a:solidFill>
                            <a:srgbClr val="006000"/>
                          </a:solidFill>
                        </a:rPr>
                        <a:t>Other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085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51DE-CA7D-4443-93B5-06DBFEEC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4615"/>
          </a:xfrm>
        </p:spPr>
        <p:txBody>
          <a:bodyPr>
            <a:normAutofit fontScale="90000"/>
          </a:bodyPr>
          <a:lstStyle/>
          <a:p>
            <a:r>
              <a:rPr lang="en-US" dirty="0"/>
              <a:t>Location Cluster 15 </a:t>
            </a:r>
          </a:p>
        </p:txBody>
      </p:sp>
      <p:pic>
        <p:nvPicPr>
          <p:cNvPr id="4" name="Picture 3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CF853C80-F43A-4A57-A090-E129AB8D1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614"/>
            <a:ext cx="12192000" cy="630338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DABA9A3-7281-42F6-AC28-3B1A24FAB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79566"/>
              </p:ext>
            </p:extLst>
          </p:nvPr>
        </p:nvGraphicFramePr>
        <p:xfrm>
          <a:off x="9956800" y="0"/>
          <a:ext cx="2235200" cy="554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55461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California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540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A744-5129-45EB-BB87-229A8236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8036"/>
          </a:xfrm>
        </p:spPr>
        <p:txBody>
          <a:bodyPr>
            <a:normAutofit fontScale="90000"/>
          </a:bodyPr>
          <a:lstStyle/>
          <a:p>
            <a:r>
              <a:rPr lang="en-US" dirty="0"/>
              <a:t>Date Cluster 1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4D61FB8-F15B-4924-9481-1D989270A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036"/>
            <a:ext cx="12192000" cy="628996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4BFE71-2317-4676-9976-2F114B20E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738266"/>
              </p:ext>
            </p:extLst>
          </p:nvPr>
        </p:nvGraphicFramePr>
        <p:xfrm>
          <a:off x="9460120" y="0"/>
          <a:ext cx="273188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188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87831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66FFFF"/>
                          </a:solidFill>
                        </a:rPr>
                        <a:t>October / November 2020</a:t>
                      </a:r>
                    </a:p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</a:rPr>
                        <a:t>December 2020</a:t>
                      </a:r>
                    </a:p>
                    <a:p>
                      <a:r>
                        <a:rPr lang="en-US" sz="1800" dirty="0">
                          <a:solidFill>
                            <a:srgbClr val="8B0000"/>
                          </a:solidFill>
                        </a:rPr>
                        <a:t>January / February 2021</a:t>
                      </a:r>
                    </a:p>
                    <a:p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1721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A744-5129-45EB-BB87-229A8236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8036"/>
          </a:xfrm>
        </p:spPr>
        <p:txBody>
          <a:bodyPr>
            <a:normAutofit fontScale="90000"/>
          </a:bodyPr>
          <a:lstStyle/>
          <a:p>
            <a:r>
              <a:rPr lang="en-US" dirty="0"/>
              <a:t>Date Cluster 2 </a:t>
            </a:r>
          </a:p>
        </p:txBody>
      </p:sp>
      <p:pic>
        <p:nvPicPr>
          <p:cNvPr id="5" name="Picture 4" descr="A group of kites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CCA6B95D-2588-464C-B508-C788C8DB8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036"/>
            <a:ext cx="12192000" cy="628996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C3DBC6-9DAD-4C5F-834D-985C8FEC4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270999"/>
              </p:ext>
            </p:extLst>
          </p:nvPr>
        </p:nvGraphicFramePr>
        <p:xfrm>
          <a:off x="9481020" y="0"/>
          <a:ext cx="273188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188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203298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7C007C"/>
                          </a:solidFill>
                        </a:rPr>
                        <a:t>February / March 2020</a:t>
                      </a:r>
                    </a:p>
                    <a:p>
                      <a:r>
                        <a:rPr lang="en-US" sz="1800" dirty="0">
                          <a:solidFill>
                            <a:srgbClr val="7CFC00"/>
                          </a:solidFill>
                        </a:rPr>
                        <a:t>April 2020</a:t>
                      </a:r>
                    </a:p>
                    <a:p>
                      <a:r>
                        <a:rPr lang="en-US" sz="1800" dirty="0">
                          <a:solidFill>
                            <a:srgbClr val="F08080"/>
                          </a:solidFill>
                        </a:rPr>
                        <a:t>May / June 2020</a:t>
                      </a:r>
                    </a:p>
                    <a:p>
                      <a:r>
                        <a:rPr lang="en-US" sz="1800" dirty="0">
                          <a:solidFill>
                            <a:srgbClr val="FFC0CB"/>
                          </a:solidFill>
                        </a:rPr>
                        <a:t>July 2020</a:t>
                      </a:r>
                    </a:p>
                    <a:p>
                      <a:r>
                        <a:rPr lang="en-US" sz="1800" dirty="0">
                          <a:solidFill>
                            <a:srgbClr val="66FFFF"/>
                          </a:solidFill>
                        </a:rPr>
                        <a:t>October / November 2020</a:t>
                      </a:r>
                    </a:p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</a:rPr>
                        <a:t>December 2020</a:t>
                      </a:r>
                    </a:p>
                    <a:p>
                      <a:r>
                        <a:rPr lang="en-US" sz="1800" dirty="0">
                          <a:solidFill>
                            <a:srgbClr val="FFFF00"/>
                          </a:solidFill>
                        </a:rPr>
                        <a:t>Reference</a:t>
                      </a:r>
                    </a:p>
                    <a:p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599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A744-5129-45EB-BB87-229A8236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8036"/>
          </a:xfrm>
        </p:spPr>
        <p:txBody>
          <a:bodyPr>
            <a:normAutofit fontScale="90000"/>
          </a:bodyPr>
          <a:lstStyle/>
          <a:p>
            <a:r>
              <a:rPr lang="en-US" dirty="0"/>
              <a:t>Date Cluster 3</a:t>
            </a:r>
          </a:p>
        </p:txBody>
      </p:sp>
      <p:pic>
        <p:nvPicPr>
          <p:cNvPr id="4" name="Picture 3" descr="A picture containing boat, line&#10;&#10;Description automatically generated">
            <a:extLst>
              <a:ext uri="{FF2B5EF4-FFF2-40B4-BE49-F238E27FC236}">
                <a16:creationId xmlns:a16="http://schemas.microsoft.com/office/drawing/2014/main" id="{3798E45C-0F12-4674-9C11-C8E50872D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036"/>
            <a:ext cx="12192000" cy="628996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EFD7AD-9E74-40CE-B8A6-D184AFEBE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8814"/>
              </p:ext>
            </p:extLst>
          </p:nvPr>
        </p:nvGraphicFramePr>
        <p:xfrm>
          <a:off x="9460120" y="-17755"/>
          <a:ext cx="273188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188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763479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7C007C"/>
                          </a:solidFill>
                        </a:rPr>
                        <a:t>February / March 2020</a:t>
                      </a:r>
                    </a:p>
                    <a:p>
                      <a:r>
                        <a:rPr lang="en-US" sz="1800" dirty="0">
                          <a:solidFill>
                            <a:srgbClr val="7CFC00"/>
                          </a:solidFill>
                        </a:rPr>
                        <a:t>April 2020</a:t>
                      </a:r>
                    </a:p>
                    <a:p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3801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A744-5129-45EB-BB87-229A8236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8036"/>
          </a:xfrm>
        </p:spPr>
        <p:txBody>
          <a:bodyPr>
            <a:normAutofit fontScale="90000"/>
          </a:bodyPr>
          <a:lstStyle/>
          <a:p>
            <a:r>
              <a:rPr lang="en-US" dirty="0"/>
              <a:t>Date Cluster 4</a:t>
            </a:r>
          </a:p>
        </p:txBody>
      </p:sp>
      <p:pic>
        <p:nvPicPr>
          <p:cNvPr id="4" name="Picture 3" descr="A picture containing map, text, different, colorful&#10;&#10;Description automatically generated">
            <a:extLst>
              <a:ext uri="{FF2B5EF4-FFF2-40B4-BE49-F238E27FC236}">
                <a16:creationId xmlns:a16="http://schemas.microsoft.com/office/drawing/2014/main" id="{1485B9C1-9A5F-4F50-8D87-B18C9CCA2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036"/>
            <a:ext cx="12192000" cy="628996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D52B1F3-B09E-48FE-BA92-B39AF457E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380285"/>
              </p:ext>
            </p:extLst>
          </p:nvPr>
        </p:nvGraphicFramePr>
        <p:xfrm>
          <a:off x="9481020" y="0"/>
          <a:ext cx="2731880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188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293793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7C007C"/>
                          </a:solidFill>
                        </a:rPr>
                        <a:t>February / March 2020</a:t>
                      </a:r>
                    </a:p>
                    <a:p>
                      <a:r>
                        <a:rPr lang="en-US" sz="1800" dirty="0">
                          <a:solidFill>
                            <a:srgbClr val="7CFC00"/>
                          </a:solidFill>
                        </a:rPr>
                        <a:t>April 2020</a:t>
                      </a:r>
                    </a:p>
                    <a:p>
                      <a:r>
                        <a:rPr lang="en-US" sz="1800" dirty="0">
                          <a:solidFill>
                            <a:srgbClr val="F08080"/>
                          </a:solidFill>
                        </a:rPr>
                        <a:t>May / June 2020</a:t>
                      </a:r>
                    </a:p>
                    <a:p>
                      <a:r>
                        <a:rPr lang="en-US" sz="1800" dirty="0">
                          <a:solidFill>
                            <a:srgbClr val="FFC0CB"/>
                          </a:solidFill>
                        </a:rPr>
                        <a:t>July 2020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</a:rPr>
                        <a:t>August / September 2020</a:t>
                      </a:r>
                    </a:p>
                    <a:p>
                      <a:r>
                        <a:rPr lang="en-US" sz="1800" dirty="0">
                          <a:solidFill>
                            <a:srgbClr val="66FFFF"/>
                          </a:solidFill>
                        </a:rPr>
                        <a:t>October / November 2020</a:t>
                      </a:r>
                    </a:p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</a:rPr>
                        <a:t>December 2020</a:t>
                      </a:r>
                    </a:p>
                    <a:p>
                      <a:r>
                        <a:rPr lang="en-US" sz="1800" dirty="0">
                          <a:solidFill>
                            <a:srgbClr val="8B0000"/>
                          </a:solidFill>
                        </a:rPr>
                        <a:t>January / February 2021</a:t>
                      </a:r>
                    </a:p>
                    <a:p>
                      <a:r>
                        <a:rPr lang="en-US" sz="1800" dirty="0">
                          <a:solidFill>
                            <a:schemeClr val="accent4"/>
                          </a:solidFill>
                        </a:rPr>
                        <a:t>UK Reference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C4B41A"/>
                          </a:solidFill>
                        </a:rPr>
                        <a:t>Brazil Reference</a:t>
                      </a:r>
                    </a:p>
                    <a:p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751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A744-5129-45EB-BB87-229A8236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8036"/>
          </a:xfrm>
        </p:spPr>
        <p:txBody>
          <a:bodyPr>
            <a:normAutofit fontScale="90000"/>
          </a:bodyPr>
          <a:lstStyle/>
          <a:p>
            <a:r>
              <a:rPr lang="en-US" dirty="0"/>
              <a:t>Date Cluster 5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452DEDF-6F21-4B23-B0CE-C508DADB5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036"/>
            <a:ext cx="12192000" cy="628996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CE5C75-BFC4-4FD6-BE4C-C11A14A0E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201254"/>
              </p:ext>
            </p:extLst>
          </p:nvPr>
        </p:nvGraphicFramePr>
        <p:xfrm>
          <a:off x="9460120" y="4572000"/>
          <a:ext cx="273188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188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206634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7C007C"/>
                          </a:solidFill>
                        </a:rPr>
                        <a:t>February / March 2020</a:t>
                      </a:r>
                    </a:p>
                    <a:p>
                      <a:r>
                        <a:rPr lang="en-US" sz="1800" dirty="0">
                          <a:solidFill>
                            <a:srgbClr val="7CFC00"/>
                          </a:solidFill>
                        </a:rPr>
                        <a:t>April 2020</a:t>
                      </a:r>
                    </a:p>
                    <a:p>
                      <a:r>
                        <a:rPr lang="en-US" sz="1800" dirty="0">
                          <a:solidFill>
                            <a:srgbClr val="F08080"/>
                          </a:solidFill>
                        </a:rPr>
                        <a:t>May / June 2020</a:t>
                      </a:r>
                    </a:p>
                    <a:p>
                      <a:r>
                        <a:rPr lang="en-US" sz="1800" dirty="0">
                          <a:solidFill>
                            <a:srgbClr val="FFC0CB"/>
                          </a:solidFill>
                        </a:rPr>
                        <a:t>July 2020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</a:rPr>
                        <a:t>August / September 2020</a:t>
                      </a:r>
                    </a:p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</a:rPr>
                        <a:t>December 2020</a:t>
                      </a:r>
                    </a:p>
                    <a:p>
                      <a:r>
                        <a:rPr lang="en-US" sz="1800" dirty="0">
                          <a:solidFill>
                            <a:srgbClr val="F0E68C"/>
                          </a:solidFill>
                        </a:rPr>
                        <a:t>South Africa Ref</a:t>
                      </a:r>
                    </a:p>
                    <a:p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790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A744-5129-45EB-BB87-229A8236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8036"/>
          </a:xfrm>
        </p:spPr>
        <p:txBody>
          <a:bodyPr>
            <a:normAutofit fontScale="90000"/>
          </a:bodyPr>
          <a:lstStyle/>
          <a:p>
            <a:r>
              <a:rPr lang="en-US" dirty="0"/>
              <a:t>Date Cluster 6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C420839-3505-42FE-A5FA-451C19AA5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036"/>
            <a:ext cx="12192000" cy="628996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CF375C8-AAEC-4005-BBD2-B334F264E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058305"/>
              </p:ext>
            </p:extLst>
          </p:nvPr>
        </p:nvGraphicFramePr>
        <p:xfrm>
          <a:off x="9460120" y="4846320"/>
          <a:ext cx="2731880" cy="20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188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86431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7C007C"/>
                          </a:solidFill>
                        </a:rPr>
                        <a:t>February / March 2020</a:t>
                      </a:r>
                    </a:p>
                    <a:p>
                      <a:r>
                        <a:rPr lang="en-US" sz="1800" dirty="0">
                          <a:solidFill>
                            <a:srgbClr val="7CFC00"/>
                          </a:solidFill>
                        </a:rPr>
                        <a:t>April 2020</a:t>
                      </a:r>
                    </a:p>
                    <a:p>
                      <a:r>
                        <a:rPr lang="en-US" sz="1800" dirty="0">
                          <a:solidFill>
                            <a:srgbClr val="F08080"/>
                          </a:solidFill>
                        </a:rPr>
                        <a:t>May / June 2020</a:t>
                      </a:r>
                    </a:p>
                    <a:p>
                      <a:r>
                        <a:rPr lang="en-US" sz="1800" dirty="0">
                          <a:solidFill>
                            <a:srgbClr val="FFC0CB"/>
                          </a:solidFill>
                        </a:rPr>
                        <a:t>July 2020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</a:rPr>
                        <a:t>August / September 2020</a:t>
                      </a:r>
                    </a:p>
                    <a:p>
                      <a:r>
                        <a:rPr lang="en-US" sz="1800" dirty="0">
                          <a:solidFill>
                            <a:srgbClr val="66FFFF"/>
                          </a:solidFill>
                        </a:rPr>
                        <a:t>October / November 2020</a:t>
                      </a:r>
                    </a:p>
                    <a:p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42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EED050BD-3359-498F-A4B5-3E74D9C0B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8C900-7BF9-4603-AAA0-EE791E2C0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38163"/>
          </a:xfrm>
        </p:spPr>
        <p:txBody>
          <a:bodyPr>
            <a:normAutofit fontScale="90000"/>
          </a:bodyPr>
          <a:lstStyle/>
          <a:p>
            <a:r>
              <a:rPr lang="en-US" dirty="0"/>
              <a:t>Names graph</a:t>
            </a:r>
          </a:p>
        </p:txBody>
      </p:sp>
    </p:spTree>
    <p:extLst>
      <p:ext uri="{BB962C8B-B14F-4D97-AF65-F5344CB8AC3E}">
        <p14:creationId xmlns:p14="http://schemas.microsoft.com/office/powerpoint/2010/main" val="3295082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A744-5129-45EB-BB87-229A8236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8036"/>
          </a:xfrm>
        </p:spPr>
        <p:txBody>
          <a:bodyPr>
            <a:normAutofit fontScale="90000"/>
          </a:bodyPr>
          <a:lstStyle/>
          <a:p>
            <a:r>
              <a:rPr lang="en-US" dirty="0"/>
              <a:t>Date Cluster 7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3F1BF00E-4B36-413C-B30B-4BB2A4E61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036"/>
            <a:ext cx="12192000" cy="628996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A66EEE-795A-4203-82F3-1CC0BF3FE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377685"/>
              </p:ext>
            </p:extLst>
          </p:nvPr>
        </p:nvGraphicFramePr>
        <p:xfrm>
          <a:off x="9460120" y="5943600"/>
          <a:ext cx="273188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188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78123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7C007C"/>
                          </a:solidFill>
                        </a:rPr>
                        <a:t>February / March 2020</a:t>
                      </a:r>
                    </a:p>
                    <a:p>
                      <a:r>
                        <a:rPr lang="en-US" sz="1800" dirty="0">
                          <a:solidFill>
                            <a:srgbClr val="7CFC00"/>
                          </a:solidFill>
                        </a:rPr>
                        <a:t>April 2020</a:t>
                      </a:r>
                    </a:p>
                    <a:p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0879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A744-5129-45EB-BB87-229A8236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8036"/>
          </a:xfrm>
        </p:spPr>
        <p:txBody>
          <a:bodyPr>
            <a:normAutofit fontScale="90000"/>
          </a:bodyPr>
          <a:lstStyle/>
          <a:p>
            <a:r>
              <a:rPr lang="en-US" dirty="0"/>
              <a:t>Date Cluster 8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0A63A7F1-EC07-48D9-912D-8357D7D70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036"/>
            <a:ext cx="12192000" cy="628996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9B3AB6-D8E9-46B4-82DF-9D9BA5CE4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524372"/>
              </p:ext>
            </p:extLst>
          </p:nvPr>
        </p:nvGraphicFramePr>
        <p:xfrm>
          <a:off x="9460120" y="5120639"/>
          <a:ext cx="273188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188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58395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7C007C"/>
                          </a:solidFill>
                        </a:rPr>
                        <a:t>February / March 2020</a:t>
                      </a:r>
                    </a:p>
                    <a:p>
                      <a:r>
                        <a:rPr lang="en-US" sz="1800" dirty="0">
                          <a:solidFill>
                            <a:srgbClr val="7CFC00"/>
                          </a:solidFill>
                        </a:rPr>
                        <a:t>April 2020</a:t>
                      </a:r>
                    </a:p>
                    <a:p>
                      <a:r>
                        <a:rPr lang="en-US" sz="1800" dirty="0">
                          <a:solidFill>
                            <a:srgbClr val="F08080"/>
                          </a:solidFill>
                        </a:rPr>
                        <a:t>May / June 2020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</a:rPr>
                        <a:t>August / September 2020</a:t>
                      </a:r>
                    </a:p>
                    <a:p>
                      <a:r>
                        <a:rPr lang="en-US" sz="1800" dirty="0">
                          <a:solidFill>
                            <a:srgbClr val="66FFFF"/>
                          </a:solidFill>
                        </a:rPr>
                        <a:t>October / November 2020</a:t>
                      </a:r>
                    </a:p>
                    <a:p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2286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A744-5129-45EB-BB87-229A8236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8036"/>
          </a:xfrm>
        </p:spPr>
        <p:txBody>
          <a:bodyPr>
            <a:normAutofit fontScale="90000"/>
          </a:bodyPr>
          <a:lstStyle/>
          <a:p>
            <a:r>
              <a:rPr lang="en-US" dirty="0"/>
              <a:t>Date Cluster 9</a:t>
            </a:r>
          </a:p>
        </p:txBody>
      </p:sp>
      <p:pic>
        <p:nvPicPr>
          <p:cNvPr id="4" name="Picture 3" descr="A picture containing text, sky, line, different&#10;&#10;Description automatically generated">
            <a:extLst>
              <a:ext uri="{FF2B5EF4-FFF2-40B4-BE49-F238E27FC236}">
                <a16:creationId xmlns:a16="http://schemas.microsoft.com/office/drawing/2014/main" id="{6CF27C95-E3BA-4288-91FC-67A103AF0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036"/>
            <a:ext cx="12192000" cy="628996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19A1ACF-78AD-47B7-B4D8-7B513F0EA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456334"/>
              </p:ext>
            </p:extLst>
          </p:nvPr>
        </p:nvGraphicFramePr>
        <p:xfrm>
          <a:off x="9481020" y="0"/>
          <a:ext cx="273188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188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87001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C0CB"/>
                          </a:solidFill>
                        </a:rPr>
                        <a:t>July 2020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</a:rPr>
                        <a:t>August / September 2020</a:t>
                      </a:r>
                    </a:p>
                    <a:p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1805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A744-5129-45EB-BB87-229A8236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8036"/>
          </a:xfrm>
        </p:spPr>
        <p:txBody>
          <a:bodyPr>
            <a:normAutofit fontScale="90000"/>
          </a:bodyPr>
          <a:lstStyle/>
          <a:p>
            <a:r>
              <a:rPr lang="en-US" dirty="0"/>
              <a:t>Date Cluster 10 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97CD6212-44DF-4C36-A539-ED3EEBC29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036"/>
            <a:ext cx="12192000" cy="628996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A95479-6825-4E2D-94EF-7F0791CDF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249721"/>
              </p:ext>
            </p:extLst>
          </p:nvPr>
        </p:nvGraphicFramePr>
        <p:xfrm>
          <a:off x="9460120" y="0"/>
          <a:ext cx="2731880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188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23399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08080"/>
                          </a:solidFill>
                        </a:rPr>
                        <a:t>May / June 2020</a:t>
                      </a:r>
                    </a:p>
                    <a:p>
                      <a:r>
                        <a:rPr lang="en-US" sz="1800" dirty="0">
                          <a:solidFill>
                            <a:srgbClr val="FFC0CB"/>
                          </a:solidFill>
                        </a:rPr>
                        <a:t>July 2020</a:t>
                      </a:r>
                    </a:p>
                    <a:p>
                      <a:r>
                        <a:rPr lang="en-US" sz="1800" dirty="0">
                          <a:solidFill>
                            <a:srgbClr val="66FFFF"/>
                          </a:solidFill>
                        </a:rPr>
                        <a:t>October / November 2020</a:t>
                      </a:r>
                    </a:p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</a:rPr>
                        <a:t>December 2020</a:t>
                      </a:r>
                    </a:p>
                    <a:p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2656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A744-5129-45EB-BB87-229A8236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8036"/>
          </a:xfrm>
        </p:spPr>
        <p:txBody>
          <a:bodyPr>
            <a:normAutofit fontScale="90000"/>
          </a:bodyPr>
          <a:lstStyle/>
          <a:p>
            <a:r>
              <a:rPr lang="en-US" dirty="0"/>
              <a:t>Date Cluster 11</a:t>
            </a:r>
          </a:p>
        </p:txBody>
      </p:sp>
      <p:pic>
        <p:nvPicPr>
          <p:cNvPr id="4" name="Picture 3" descr="A picture containing sky, different, line&#10;&#10;Description automatically generated">
            <a:extLst>
              <a:ext uri="{FF2B5EF4-FFF2-40B4-BE49-F238E27FC236}">
                <a16:creationId xmlns:a16="http://schemas.microsoft.com/office/drawing/2014/main" id="{A9D84559-8F3A-4255-A9AD-AF9C2A913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036"/>
            <a:ext cx="12192000" cy="628996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973CA1-7867-45CE-BB6D-1C7C39915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203948"/>
              </p:ext>
            </p:extLst>
          </p:nvPr>
        </p:nvGraphicFramePr>
        <p:xfrm>
          <a:off x="9481020" y="0"/>
          <a:ext cx="273188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188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04756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C0CB"/>
                          </a:solidFill>
                        </a:rPr>
                        <a:t>July 2020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</a:rPr>
                        <a:t>August / September 2020</a:t>
                      </a:r>
                    </a:p>
                    <a:p>
                      <a:r>
                        <a:rPr lang="en-US" sz="1800" dirty="0">
                          <a:solidFill>
                            <a:srgbClr val="66FFFF"/>
                          </a:solidFill>
                        </a:rPr>
                        <a:t>October / November 2020</a:t>
                      </a:r>
                    </a:p>
                    <a:p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4210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A744-5129-45EB-BB87-229A8236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8036"/>
          </a:xfrm>
        </p:spPr>
        <p:txBody>
          <a:bodyPr>
            <a:normAutofit fontScale="90000"/>
          </a:bodyPr>
          <a:lstStyle/>
          <a:p>
            <a:r>
              <a:rPr lang="en-US" dirty="0"/>
              <a:t>Date Cluster 12</a:t>
            </a:r>
          </a:p>
        </p:txBody>
      </p:sp>
      <p:pic>
        <p:nvPicPr>
          <p:cNvPr id="4" name="Picture 3" descr="A picture containing text, sky, line, day&#10;&#10;Description automatically generated">
            <a:extLst>
              <a:ext uri="{FF2B5EF4-FFF2-40B4-BE49-F238E27FC236}">
                <a16:creationId xmlns:a16="http://schemas.microsoft.com/office/drawing/2014/main" id="{D0CA1A1D-D243-4682-A78D-C74066EA2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036"/>
            <a:ext cx="12192000" cy="628996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FBCDEC-AEF5-47B8-8491-26FB4C8ED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71152"/>
              </p:ext>
            </p:extLst>
          </p:nvPr>
        </p:nvGraphicFramePr>
        <p:xfrm>
          <a:off x="9460120" y="5120640"/>
          <a:ext cx="273188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188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606858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7C007C"/>
                          </a:solidFill>
                        </a:rPr>
                        <a:t>February / March 2020</a:t>
                      </a:r>
                    </a:p>
                    <a:p>
                      <a:r>
                        <a:rPr lang="en-US" sz="1800" dirty="0">
                          <a:solidFill>
                            <a:srgbClr val="7CFC00"/>
                          </a:solidFill>
                        </a:rPr>
                        <a:t>April 2020</a:t>
                      </a:r>
                    </a:p>
                    <a:p>
                      <a:r>
                        <a:rPr lang="en-US" sz="1800" dirty="0">
                          <a:solidFill>
                            <a:srgbClr val="FFC0CB"/>
                          </a:solidFill>
                        </a:rPr>
                        <a:t>July 2020</a:t>
                      </a:r>
                    </a:p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</a:rPr>
                        <a:t>December 2020</a:t>
                      </a:r>
                    </a:p>
                    <a:p>
                      <a:r>
                        <a:rPr lang="en-US" sz="1800" dirty="0">
                          <a:solidFill>
                            <a:srgbClr val="8B0000"/>
                          </a:solidFill>
                        </a:rPr>
                        <a:t>January / February 2021</a:t>
                      </a:r>
                    </a:p>
                    <a:p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2606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A744-5129-45EB-BB87-229A8236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8036"/>
          </a:xfrm>
        </p:spPr>
        <p:txBody>
          <a:bodyPr>
            <a:normAutofit fontScale="90000"/>
          </a:bodyPr>
          <a:lstStyle/>
          <a:p>
            <a:r>
              <a:rPr lang="en-US" dirty="0"/>
              <a:t>Date Cluster 13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E126F48-F586-499E-8F09-F09550268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036"/>
            <a:ext cx="12192000" cy="628996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159E3A-9F14-42D1-81D6-24737BB99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428572"/>
              </p:ext>
            </p:extLst>
          </p:nvPr>
        </p:nvGraphicFramePr>
        <p:xfrm>
          <a:off x="9460120" y="5394960"/>
          <a:ext cx="2731880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188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233996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7CFC00"/>
                          </a:solidFill>
                        </a:rPr>
                        <a:t>April 2020</a:t>
                      </a:r>
                    </a:p>
                    <a:p>
                      <a:r>
                        <a:rPr lang="en-US" sz="1800" dirty="0">
                          <a:solidFill>
                            <a:srgbClr val="F08080"/>
                          </a:solidFill>
                        </a:rPr>
                        <a:t>May / June 2020</a:t>
                      </a:r>
                    </a:p>
                    <a:p>
                      <a:r>
                        <a:rPr lang="en-US" sz="1800" dirty="0">
                          <a:solidFill>
                            <a:srgbClr val="FFC0CB"/>
                          </a:solidFill>
                        </a:rPr>
                        <a:t>July 2020</a:t>
                      </a:r>
                    </a:p>
                    <a:p>
                      <a:r>
                        <a:rPr lang="en-US" sz="1800" dirty="0">
                          <a:solidFill>
                            <a:srgbClr val="8B0000"/>
                          </a:solidFill>
                        </a:rPr>
                        <a:t>January / February 2021</a:t>
                      </a:r>
                    </a:p>
                    <a:p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5158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A744-5129-45EB-BB87-229A8236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8036"/>
          </a:xfrm>
        </p:spPr>
        <p:txBody>
          <a:bodyPr>
            <a:normAutofit fontScale="90000"/>
          </a:bodyPr>
          <a:lstStyle/>
          <a:p>
            <a:r>
              <a:rPr lang="en-US" dirty="0"/>
              <a:t>Date Cluster 14</a:t>
            </a:r>
          </a:p>
        </p:txBody>
      </p:sp>
      <p:pic>
        <p:nvPicPr>
          <p:cNvPr id="4" name="Picture 3" descr="A picture containing sky, line, day&#10;&#10;Description automatically generated">
            <a:extLst>
              <a:ext uri="{FF2B5EF4-FFF2-40B4-BE49-F238E27FC236}">
                <a16:creationId xmlns:a16="http://schemas.microsoft.com/office/drawing/2014/main" id="{9258BA74-4F34-4EFD-BA98-FB971F8F6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036"/>
            <a:ext cx="12192000" cy="628996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EEE8E69-4955-4050-8640-82D3AF76B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120053"/>
              </p:ext>
            </p:extLst>
          </p:nvPr>
        </p:nvGraphicFramePr>
        <p:xfrm>
          <a:off x="9481020" y="0"/>
          <a:ext cx="2731880" cy="20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188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81104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08080"/>
                          </a:solidFill>
                        </a:rPr>
                        <a:t>May / June 2020</a:t>
                      </a:r>
                    </a:p>
                    <a:p>
                      <a:r>
                        <a:rPr lang="en-US" sz="1800" dirty="0">
                          <a:solidFill>
                            <a:srgbClr val="FFC0CB"/>
                          </a:solidFill>
                        </a:rPr>
                        <a:t>July 2020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</a:rPr>
                        <a:t>August / September 2020</a:t>
                      </a:r>
                    </a:p>
                    <a:p>
                      <a:r>
                        <a:rPr lang="en-US" sz="1800" dirty="0">
                          <a:solidFill>
                            <a:srgbClr val="66FFFF"/>
                          </a:solidFill>
                        </a:rPr>
                        <a:t>October / November 2020</a:t>
                      </a:r>
                    </a:p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</a:rPr>
                        <a:t>December 2020</a:t>
                      </a:r>
                    </a:p>
                    <a:p>
                      <a:r>
                        <a:rPr lang="en-US" sz="1800" dirty="0">
                          <a:solidFill>
                            <a:srgbClr val="8B0000"/>
                          </a:solidFill>
                        </a:rPr>
                        <a:t>January / February 2021</a:t>
                      </a:r>
                    </a:p>
                    <a:p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1194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A744-5129-45EB-BB87-229A8236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8036"/>
          </a:xfrm>
        </p:spPr>
        <p:txBody>
          <a:bodyPr>
            <a:normAutofit fontScale="90000"/>
          </a:bodyPr>
          <a:lstStyle/>
          <a:p>
            <a:r>
              <a:rPr lang="en-US" dirty="0"/>
              <a:t>Date Cluster 15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ACAA025-D095-4857-868F-36BC59E16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036"/>
            <a:ext cx="12192000" cy="628996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E59EFB-CC9D-4B0C-B653-ECDBB05F6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407534"/>
              </p:ext>
            </p:extLst>
          </p:nvPr>
        </p:nvGraphicFramePr>
        <p:xfrm>
          <a:off x="9460120" y="0"/>
          <a:ext cx="2731880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188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48827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</a:rPr>
                        <a:t>December 2020</a:t>
                      </a:r>
                    </a:p>
                    <a:p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296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47E7-F291-4148-8EDB-8EE9C3F0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00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Accession</a:t>
            </a:r>
            <a:r>
              <a:rPr lang="en-US" dirty="0"/>
              <a:t> ID Cluster 1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4F63EB9-26D6-4990-8705-54512069C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032"/>
            <a:ext cx="12192000" cy="62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7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AC8466D-5E5D-4F07-83B8-798A9744B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5" t="12298" r="10218" b="10939"/>
          <a:stretch/>
        </p:blipFill>
        <p:spPr>
          <a:xfrm>
            <a:off x="0" y="692458"/>
            <a:ext cx="12192000" cy="6147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5409B-F3E1-4F20-A46E-1ABD162A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591345"/>
          </a:xfrm>
        </p:spPr>
        <p:txBody>
          <a:bodyPr>
            <a:normAutofit fontScale="90000"/>
          </a:bodyPr>
          <a:lstStyle/>
          <a:p>
            <a:r>
              <a:rPr lang="en-US" dirty="0"/>
              <a:t>Community detection – </a:t>
            </a:r>
            <a:r>
              <a:rPr lang="en-US" b="0" dirty="0">
                <a:effectLst/>
              </a:rPr>
              <a:t>Louvain </a:t>
            </a:r>
            <a:r>
              <a:rPr lang="en-US" dirty="0"/>
              <a:t>15 Clusters</a:t>
            </a:r>
          </a:p>
        </p:txBody>
      </p:sp>
    </p:spTree>
    <p:extLst>
      <p:ext uri="{BB962C8B-B14F-4D97-AF65-F5344CB8AC3E}">
        <p14:creationId xmlns:p14="http://schemas.microsoft.com/office/powerpoint/2010/main" val="4028757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47E7-F291-4148-8EDB-8EE9C3F0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00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Accession</a:t>
            </a:r>
            <a:r>
              <a:rPr lang="en-US" dirty="0"/>
              <a:t> ID Cluster 2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6FFC700-84F0-4372-9BA1-CCEAFED06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032"/>
            <a:ext cx="12192000" cy="62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104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47E7-F291-4148-8EDB-8EE9C3F0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00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Accession</a:t>
            </a:r>
            <a:r>
              <a:rPr lang="en-US" dirty="0"/>
              <a:t> ID Cluster 3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5E45BE8-56A9-4442-A5B2-CD648C6EA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032"/>
            <a:ext cx="12192000" cy="62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870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47E7-F291-4148-8EDB-8EE9C3F0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00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Accession</a:t>
            </a:r>
            <a:r>
              <a:rPr lang="en-US" dirty="0"/>
              <a:t> ID Cluster 4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1436D67-D18B-48D1-95CB-38DA8DF38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032"/>
            <a:ext cx="12192000" cy="62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312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47E7-F291-4148-8EDB-8EE9C3F0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00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Accession</a:t>
            </a:r>
            <a:r>
              <a:rPr lang="en-US" dirty="0"/>
              <a:t> ID Cluster 5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440C897-27A5-42A4-855C-220C49D89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032"/>
            <a:ext cx="12192000" cy="62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663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47E7-F291-4148-8EDB-8EE9C3F0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00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Accession</a:t>
            </a:r>
            <a:r>
              <a:rPr lang="en-US" dirty="0"/>
              <a:t> ID Cluster 6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1534FC15-4FEB-423D-8E8E-C80621C9C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032"/>
            <a:ext cx="12192000" cy="62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890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47E7-F291-4148-8EDB-8EE9C3F0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00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Accession</a:t>
            </a:r>
            <a:r>
              <a:rPr lang="en-US" dirty="0"/>
              <a:t> ID Cluster 7</a:t>
            </a:r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E1106580-6AFB-487D-9309-FADC529AB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032"/>
            <a:ext cx="12192000" cy="62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579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47E7-F291-4148-8EDB-8EE9C3F0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00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Accession</a:t>
            </a:r>
            <a:r>
              <a:rPr lang="en-US" dirty="0"/>
              <a:t> ID Cluster 8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B31C590-8BC4-45C8-A6D1-0D410F33F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032"/>
            <a:ext cx="12192000" cy="62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826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47E7-F291-4148-8EDB-8EE9C3F0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00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Accession</a:t>
            </a:r>
            <a:r>
              <a:rPr lang="en-US" dirty="0"/>
              <a:t> ID Cluster 9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FAC14E3-D043-46F7-9597-B332F1252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032"/>
            <a:ext cx="12192000" cy="62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73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47E7-F291-4148-8EDB-8EE9C3F0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00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Accession</a:t>
            </a:r>
            <a:r>
              <a:rPr lang="en-US" dirty="0"/>
              <a:t> ID Cluster 10</a:t>
            </a:r>
          </a:p>
        </p:txBody>
      </p:sp>
      <p:pic>
        <p:nvPicPr>
          <p:cNvPr id="4" name="Picture 3" descr="A picture containing text, sky, map&#10;&#10;Description automatically generated">
            <a:extLst>
              <a:ext uri="{FF2B5EF4-FFF2-40B4-BE49-F238E27FC236}">
                <a16:creationId xmlns:a16="http://schemas.microsoft.com/office/drawing/2014/main" id="{62153EF4-43C4-4978-80CD-C6088A411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032"/>
            <a:ext cx="12192000" cy="62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223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47E7-F291-4148-8EDB-8EE9C3F0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00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Accession</a:t>
            </a:r>
            <a:r>
              <a:rPr lang="en-US" dirty="0"/>
              <a:t> ID Cluster 11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04408D4-7AB3-4725-B275-928F38A66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032"/>
            <a:ext cx="12192000" cy="62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20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FC90DE6-4524-4484-BBD8-E5EFE35A5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0" t="12168" r="10218" b="11586"/>
          <a:stretch/>
        </p:blipFill>
        <p:spPr>
          <a:xfrm>
            <a:off x="-20715" y="609600"/>
            <a:ext cx="12212715" cy="6248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5409B-F3E1-4F20-A46E-1ABD162A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591345"/>
          </a:xfrm>
        </p:spPr>
        <p:txBody>
          <a:bodyPr>
            <a:normAutofit fontScale="90000"/>
          </a:bodyPr>
          <a:lstStyle/>
          <a:p>
            <a:r>
              <a:rPr lang="en-US" dirty="0"/>
              <a:t>Community detection – </a:t>
            </a:r>
            <a:r>
              <a:rPr lang="en-US" b="0" dirty="0">
                <a:effectLst/>
              </a:rPr>
              <a:t>Louvain </a:t>
            </a:r>
            <a:r>
              <a:rPr lang="en-US" dirty="0"/>
              <a:t>15 Clusters</a:t>
            </a:r>
          </a:p>
        </p:txBody>
      </p:sp>
    </p:spTree>
    <p:extLst>
      <p:ext uri="{BB962C8B-B14F-4D97-AF65-F5344CB8AC3E}">
        <p14:creationId xmlns:p14="http://schemas.microsoft.com/office/powerpoint/2010/main" val="20231673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47E7-F291-4148-8EDB-8EE9C3F0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00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Accession</a:t>
            </a:r>
            <a:r>
              <a:rPr lang="en-US" dirty="0"/>
              <a:t> ID Cluster 12</a:t>
            </a: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33F45DA8-CAF9-4CE3-A633-2478B10F0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032"/>
            <a:ext cx="12192000" cy="62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534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47E7-F291-4148-8EDB-8EE9C3F0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00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Accession</a:t>
            </a:r>
            <a:r>
              <a:rPr lang="en-US" dirty="0"/>
              <a:t> ID Cluster 13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FAAA970-803D-4AF3-A65B-5B22F4CC4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032"/>
            <a:ext cx="12192000" cy="62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063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47E7-F291-4148-8EDB-8EE9C3F0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00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Accession</a:t>
            </a:r>
            <a:r>
              <a:rPr lang="en-US" dirty="0"/>
              <a:t> ID Cluster 14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52DC54D-8CC4-4ADA-A519-C7502C1D9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032"/>
            <a:ext cx="12192000" cy="62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865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47E7-F291-4148-8EDB-8EE9C3F0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00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Accession</a:t>
            </a:r>
            <a:r>
              <a:rPr lang="en-US" dirty="0"/>
              <a:t> ID Cluster 15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F563437-2C14-4649-9D6D-B805BC5AC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032"/>
            <a:ext cx="12192000" cy="62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92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E0D7-F05C-4768-8361-FAF05C68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2324"/>
          </a:xfrm>
        </p:spPr>
        <p:txBody>
          <a:bodyPr>
            <a:normAutofit fontScale="90000"/>
          </a:bodyPr>
          <a:lstStyle/>
          <a:p>
            <a:r>
              <a:rPr lang="en-US" dirty="0"/>
              <a:t>Symptom Cluster 1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5280A50-BF43-47A0-8877-743877D4D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324"/>
            <a:ext cx="12192000" cy="6275676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8B7DCBF-7DD4-4F68-8FD2-514F36BDE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869026"/>
              </p:ext>
            </p:extLst>
          </p:nvPr>
        </p:nvGraphicFramePr>
        <p:xfrm>
          <a:off x="9956800" y="0"/>
          <a:ext cx="2235200" cy="131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10929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Symptomatic</a:t>
                      </a:r>
                    </a:p>
                    <a:p>
                      <a:r>
                        <a:rPr lang="en-US" sz="2000" dirty="0">
                          <a:solidFill>
                            <a:srgbClr val="5353FF"/>
                          </a:solidFill>
                        </a:rPr>
                        <a:t>Asymptomatic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332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741</Words>
  <Application>Microsoft Office PowerPoint</Application>
  <PresentationFormat>Widescreen</PresentationFormat>
  <Paragraphs>344</Paragraphs>
  <Slides>83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Calibri Light</vt:lpstr>
      <vt:lpstr>Office Theme</vt:lpstr>
      <vt:lpstr>References</vt:lpstr>
      <vt:lpstr>Symptom Graph</vt:lpstr>
      <vt:lpstr>Outcome Graph</vt:lpstr>
      <vt:lpstr>Location Graph</vt:lpstr>
      <vt:lpstr>Dates Graph</vt:lpstr>
      <vt:lpstr>Names graph</vt:lpstr>
      <vt:lpstr>Community detection – Louvain 15 Clusters</vt:lpstr>
      <vt:lpstr>Community detection – Louvain 15 Clusters</vt:lpstr>
      <vt:lpstr>Symptom Cluster 1</vt:lpstr>
      <vt:lpstr>Symptom Cluster 2</vt:lpstr>
      <vt:lpstr>Symptom Cluster 3</vt:lpstr>
      <vt:lpstr>Symptom Cluster 4</vt:lpstr>
      <vt:lpstr>Symptom Cluster 5</vt:lpstr>
      <vt:lpstr>Symptom Cluster 6</vt:lpstr>
      <vt:lpstr>Symptom Cluster 7</vt:lpstr>
      <vt:lpstr>Symptom Cluster 8</vt:lpstr>
      <vt:lpstr>Symptom Cluster 9</vt:lpstr>
      <vt:lpstr>Symptom Cluster 10</vt:lpstr>
      <vt:lpstr>Symptom Cluster 11</vt:lpstr>
      <vt:lpstr>Symptom Cluster 12</vt:lpstr>
      <vt:lpstr>Symptom Cluster 13</vt:lpstr>
      <vt:lpstr>Symptom Cluster 14</vt:lpstr>
      <vt:lpstr>Symptom Cluster 15</vt:lpstr>
      <vt:lpstr>Outcome Cluster 1</vt:lpstr>
      <vt:lpstr>Outcome Cluster 2</vt:lpstr>
      <vt:lpstr>Outcome Cluster 3</vt:lpstr>
      <vt:lpstr>Outcome Cluster 4</vt:lpstr>
      <vt:lpstr>Outcome Cluster 5</vt:lpstr>
      <vt:lpstr>Outcome Cluster 6</vt:lpstr>
      <vt:lpstr>Outcome Cluster 7</vt:lpstr>
      <vt:lpstr>Outcome Cluster 8</vt:lpstr>
      <vt:lpstr>Outcome Cluster 9</vt:lpstr>
      <vt:lpstr>Outcome Cluster 10</vt:lpstr>
      <vt:lpstr>Outcome Cluster 11</vt:lpstr>
      <vt:lpstr>Outcome Cluster 12</vt:lpstr>
      <vt:lpstr>Outcome Cluster 13</vt:lpstr>
      <vt:lpstr>Outcome Cluster 14</vt:lpstr>
      <vt:lpstr>Outcome Cluster 15</vt:lpstr>
      <vt:lpstr>Location Cluster 1 </vt:lpstr>
      <vt:lpstr>Location Cluster 2</vt:lpstr>
      <vt:lpstr>Location Cluster 3 </vt:lpstr>
      <vt:lpstr>Location Cluster 4 </vt:lpstr>
      <vt:lpstr>Location Cluster 5 </vt:lpstr>
      <vt:lpstr>Location Cluster 6 </vt:lpstr>
      <vt:lpstr>Location Cluster 7 </vt:lpstr>
      <vt:lpstr>Location Cluster 8 </vt:lpstr>
      <vt:lpstr>Location Cluster 9 </vt:lpstr>
      <vt:lpstr>Location Cluster 10 </vt:lpstr>
      <vt:lpstr>Location Cluster 11</vt:lpstr>
      <vt:lpstr>Location Cluster 12</vt:lpstr>
      <vt:lpstr>Location Cluster 13 </vt:lpstr>
      <vt:lpstr>Location Cluster 14</vt:lpstr>
      <vt:lpstr>Location Cluster 15 </vt:lpstr>
      <vt:lpstr>Date Cluster 1 </vt:lpstr>
      <vt:lpstr>Date Cluster 2 </vt:lpstr>
      <vt:lpstr>Date Cluster 3</vt:lpstr>
      <vt:lpstr>Date Cluster 4</vt:lpstr>
      <vt:lpstr>Date Cluster 5 </vt:lpstr>
      <vt:lpstr>Date Cluster 6 </vt:lpstr>
      <vt:lpstr>Date Cluster 7</vt:lpstr>
      <vt:lpstr>Date Cluster 8</vt:lpstr>
      <vt:lpstr>Date Cluster 9</vt:lpstr>
      <vt:lpstr>Date Cluster 10 </vt:lpstr>
      <vt:lpstr>Date Cluster 11</vt:lpstr>
      <vt:lpstr>Date Cluster 12</vt:lpstr>
      <vt:lpstr>Date Cluster 13 </vt:lpstr>
      <vt:lpstr>Date Cluster 14</vt:lpstr>
      <vt:lpstr>Date Cluster 15</vt:lpstr>
      <vt:lpstr>Accession ID Cluster 1</vt:lpstr>
      <vt:lpstr>Accession ID Cluster 2</vt:lpstr>
      <vt:lpstr>Accession ID Cluster 3</vt:lpstr>
      <vt:lpstr>Accession ID Cluster 4</vt:lpstr>
      <vt:lpstr>Accession ID Cluster 5</vt:lpstr>
      <vt:lpstr>Accession ID Cluster 6</vt:lpstr>
      <vt:lpstr>Accession ID Cluster 7</vt:lpstr>
      <vt:lpstr>Accession ID Cluster 8</vt:lpstr>
      <vt:lpstr>Accession ID Cluster 9</vt:lpstr>
      <vt:lpstr>Accession ID Cluster 10</vt:lpstr>
      <vt:lpstr>Accession ID Cluster 11</vt:lpstr>
      <vt:lpstr>Accession ID Cluster 12</vt:lpstr>
      <vt:lpstr>Accession ID Cluster 13</vt:lpstr>
      <vt:lpstr>Accession ID Cluster 14</vt:lpstr>
      <vt:lpstr>Accession ID Cluster 15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Feige</dc:creator>
  <cp:lastModifiedBy>Jon Feige</cp:lastModifiedBy>
  <cp:revision>44</cp:revision>
  <dcterms:created xsi:type="dcterms:W3CDTF">2021-02-18T01:35:26Z</dcterms:created>
  <dcterms:modified xsi:type="dcterms:W3CDTF">2021-04-20T23:30:55Z</dcterms:modified>
</cp:coreProperties>
</file>